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54" r:id="rId2"/>
    <p:sldId id="356" r:id="rId3"/>
    <p:sldId id="357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82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9932A3-39C3-4856-B1AF-4EFBC99C374E}" type="datetimeFigureOut">
              <a:rPr lang="zh-CN" altLang="en-US"/>
              <a:pPr>
                <a:defRPr/>
              </a:pPr>
              <a:t>2014/5/15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8D06A54-985B-4C05-9F7F-BA63472EF61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755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45A8980-9433-4ED5-82F2-62F59E5990E6}" type="slidenum">
              <a:rPr lang="zh-CN" altLang="en-US">
                <a:latin typeface="Calibri" panose="020F0502020204030204" pitchFamily="34" charset="0"/>
              </a:rPr>
              <a:pPr eaLnBrk="1" hangingPunct="1"/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3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1685656-40F1-4653-AB4C-20F195C9CC5B}" type="slidenum">
              <a:rPr lang="zh-CN" altLang="en-US">
                <a:latin typeface="Calibri" panose="020F0502020204030204" pitchFamily="34" charset="0"/>
              </a:rPr>
              <a:pPr eaLnBrk="1" hangingPunct="1"/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5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lang="zh-CN" altLang="en-US" sz="4800" kern="1200" baseline="0" dirty="0">
                <a:solidFill>
                  <a:srgbClr val="8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黑体" pitchFamily="2" charset="-122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zh-CN" altLang="en-US" sz="3200" baseline="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45263"/>
            <a:ext cx="2133600" cy="2682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Unicode MS" pitchFamily="34" charset="-122"/>
                <a:ea typeface="黑体" pitchFamily="2" charset="-122"/>
              </a:defRPr>
            </a:lvl1pPr>
          </a:lstStyle>
          <a:p>
            <a:pPr>
              <a:defRPr/>
            </a:pPr>
            <a:fld id="{2481304D-38D8-4ADF-9547-7044573BC274}" type="datetime1">
              <a:rPr lang="zh-CN" altLang="en-US"/>
              <a:pPr>
                <a:defRPr/>
              </a:pPr>
              <a:t>2014/5/15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45263"/>
            <a:ext cx="2895600" cy="2682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Unicode MS" pitchFamily="34" charset="-122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工业工程系教工党支部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45263"/>
            <a:ext cx="2133600" cy="26828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Unicode MS" panose="020B0604020202020204" pitchFamily="34" charset="-122"/>
                <a:ea typeface="黑体" panose="02010609060101010101" pitchFamily="49" charset="-122"/>
              </a:defRPr>
            </a:lvl1pPr>
          </a:lstStyle>
          <a:p>
            <a:fld id="{EF8CD9CB-1C62-4187-8BCC-8B5560FCD5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21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>
            <a:lvl1pPr>
              <a:defRPr lang="zh-CN" altLang="en-US" sz="4400" kern="1200" baseline="0" dirty="0">
                <a:solidFill>
                  <a:srgbClr val="8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黑体" pitchFamily="2" charset="-122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</a:defRPr>
            </a:lvl1pPr>
            <a:lvl2pPr>
              <a:defRPr baseline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</a:defRPr>
            </a:lvl2pPr>
            <a:lvl3pPr>
              <a:defRPr baseline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</a:defRPr>
            </a:lvl3pPr>
            <a:lvl4pPr>
              <a:defRPr baseline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</a:defRPr>
            </a:lvl4pPr>
            <a:lvl5pPr>
              <a:defRPr baseline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45263"/>
            <a:ext cx="2133600" cy="2682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Unicode MS" pitchFamily="34" charset="-122"/>
                <a:ea typeface="黑体" pitchFamily="2" charset="-122"/>
              </a:defRPr>
            </a:lvl1pPr>
          </a:lstStyle>
          <a:p>
            <a:pPr>
              <a:defRPr/>
            </a:pPr>
            <a:fld id="{E32F1C91-AA9E-4578-8B63-7CACBE46123B}" type="datetime1">
              <a:rPr lang="zh-CN" altLang="en-US"/>
              <a:pPr>
                <a:defRPr/>
              </a:pPr>
              <a:t>2014/5/15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45263"/>
            <a:ext cx="2895600" cy="2682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Unicode MS" pitchFamily="34" charset="-122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工业工程系教工党支部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45263"/>
            <a:ext cx="2133600" cy="26828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Unicode MS" panose="020B0604020202020204" pitchFamily="34" charset="-122"/>
                <a:ea typeface="黑体" panose="02010609060101010101" pitchFamily="49" charset="-122"/>
              </a:defRPr>
            </a:lvl1pPr>
          </a:lstStyle>
          <a:p>
            <a:fld id="{69772A1E-4043-480B-8B14-811D351532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67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>
            <a:lvl1pPr>
              <a:defRPr lang="zh-CN" altLang="en-US" sz="4400" kern="1200" baseline="0" dirty="0">
                <a:solidFill>
                  <a:srgbClr val="8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Unicode MS" pitchFamily="34" charset="-122"/>
                <a:ea typeface="黑体" pitchFamily="2" charset="-122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/>
          <a:lstStyle>
            <a:lvl1pPr>
              <a:defRPr lang="zh-CN" altLang="en-US" sz="3200" baseline="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  <a:cs typeface="+mn-cs"/>
              </a:defRPr>
            </a:lvl1pPr>
            <a:lvl2pPr>
              <a:defRPr lang="zh-CN" altLang="en-US" sz="2400" baseline="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  <a:cs typeface="+mn-cs"/>
              </a:defRPr>
            </a:lvl2pPr>
            <a:lvl3pPr>
              <a:defRPr lang="zh-CN" altLang="en-US" sz="2000" baseline="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  <a:cs typeface="+mn-cs"/>
              </a:defRPr>
            </a:lvl3pPr>
            <a:lvl4pPr>
              <a:defRPr lang="zh-CN" altLang="en-US" sz="1800" baseline="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  <a:cs typeface="+mn-cs"/>
              </a:defRPr>
            </a:lvl4pPr>
            <a:lvl5pPr>
              <a:defRPr lang="zh-CN" altLang="en-US" sz="1800" baseline="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/>
          <a:lstStyle>
            <a:lvl1pPr>
              <a:defRPr lang="zh-CN" altLang="en-US" sz="3200" baseline="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  <a:cs typeface="+mn-cs"/>
              </a:defRPr>
            </a:lvl1pPr>
            <a:lvl2pPr>
              <a:defRPr lang="zh-CN" altLang="en-US" sz="2400" baseline="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  <a:cs typeface="+mn-cs"/>
              </a:defRPr>
            </a:lvl2pPr>
            <a:lvl3pPr>
              <a:defRPr lang="zh-CN" altLang="en-US" sz="2000" baseline="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  <a:cs typeface="+mn-cs"/>
              </a:defRPr>
            </a:lvl3pPr>
            <a:lvl4pPr>
              <a:defRPr lang="zh-CN" altLang="en-US" sz="1800" baseline="0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  <a:cs typeface="+mn-cs"/>
              </a:defRPr>
            </a:lvl4pPr>
            <a:lvl5pPr>
              <a:defRPr lang="zh-CN" altLang="en-US" sz="1800" baseline="0" dirty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黑体" pitchFamily="2" charset="-122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545263"/>
            <a:ext cx="2133600" cy="2682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Unicode MS" pitchFamily="34" charset="-122"/>
                <a:ea typeface="黑体" pitchFamily="2" charset="-122"/>
              </a:defRPr>
            </a:lvl1pPr>
          </a:lstStyle>
          <a:p>
            <a:pPr>
              <a:defRPr/>
            </a:pPr>
            <a:fld id="{2A0F7DBA-CCED-4DAC-8C8B-E199AB69BED8}" type="datetime1">
              <a:rPr lang="zh-CN" altLang="en-US"/>
              <a:pPr>
                <a:defRPr/>
              </a:pPr>
              <a:t>2014/5/15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545263"/>
            <a:ext cx="2895600" cy="2682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Unicode MS" pitchFamily="34" charset="-122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工业工程系教工党支部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545263"/>
            <a:ext cx="2133600" cy="26828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Unicode MS" panose="020B0604020202020204" pitchFamily="34" charset="-122"/>
                <a:ea typeface="黑体" panose="02010609060101010101" pitchFamily="49" charset="-122"/>
              </a:defRPr>
            </a:lvl1pPr>
          </a:lstStyle>
          <a:p>
            <a:fld id="{FFE501F9-917A-4483-9361-9B973DE373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88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20C9DDF7-C10B-4B90-BF6C-188023B8CA1E}" type="datetime1">
              <a:rPr lang="zh-CN" altLang="en-US"/>
              <a:pPr>
                <a:defRPr/>
              </a:pPr>
              <a:t>2014/5/15</a:t>
            </a:fld>
            <a:endParaRPr lang="zh-CN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工业工程系教工党支部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527D01-3223-4D9D-AF59-98BB41443769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1031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图片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7"/>
          <a:stretch>
            <a:fillRect/>
          </a:stretch>
        </p:blipFill>
        <p:spPr bwMode="auto">
          <a:xfrm>
            <a:off x="288925" y="115888"/>
            <a:ext cx="59848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图片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38242"/>
          <a:stretch>
            <a:fillRect/>
          </a:stretch>
        </p:blipFill>
        <p:spPr bwMode="auto">
          <a:xfrm>
            <a:off x="900113" y="222250"/>
            <a:ext cx="1454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260350"/>
            <a:ext cx="993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971550" y="1341438"/>
            <a:ext cx="8172450" cy="111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71550" y="1412875"/>
            <a:ext cx="8172450" cy="71438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30000">
                <a:srgbClr val="D49E6C"/>
              </a:gs>
              <a:gs pos="69000">
                <a:srgbClr val="FF6600"/>
              </a:gs>
              <a:gs pos="100000">
                <a:srgbClr val="66301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7" name="图片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49213"/>
            <a:ext cx="828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347913"/>
            <a:ext cx="7772400" cy="16573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dirty="0" smtClean="0"/>
              <a:t>工业工程系教工党支部</a:t>
            </a:r>
            <a:endParaRPr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mtClean="0">
                <a:solidFill>
                  <a:schemeClr val="bg1"/>
                </a:solidFill>
                <a:latin typeface="Arial Unicode MS" panose="020B0604020202020204" pitchFamily="34" charset="-122"/>
                <a:ea typeface="黑体" panose="02010609060101010101" pitchFamily="49" charset="-122"/>
              </a:rPr>
              <a:t>工业工程系教工党支部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C903934-1A9D-4FEA-934D-E0C745256BF4}" type="slidenum">
              <a:rPr lang="zh-CN" altLang="en-US">
                <a:solidFill>
                  <a:schemeClr val="bg1"/>
                </a:solidFill>
                <a:latin typeface="Arial Unicode MS" panose="020B0604020202020204" pitchFamily="34" charset="-122"/>
                <a:ea typeface="黑体" panose="02010609060101010101" pitchFamily="49" charset="-122"/>
              </a:rPr>
              <a:pPr eaLnBrk="1" hangingPunct="1"/>
              <a:t>1</a:t>
            </a:fld>
            <a:endParaRPr lang="zh-CN" altLang="en-US">
              <a:solidFill>
                <a:schemeClr val="bg1"/>
              </a:solidFill>
              <a:latin typeface="Arial Unicode MS" panose="020B0604020202020204" pitchFamily="34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 </a:t>
            </a:r>
            <a:r>
              <a:rPr lang="zh-CN" altLang="en-US" dirty="0" smtClean="0"/>
              <a:t>自身</a:t>
            </a:r>
            <a:r>
              <a:rPr lang="zh-CN" altLang="en-US" dirty="0"/>
              <a:t>建设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改进措施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教师党员带动，引到与介绍年轻教师多参与国内学术交流活动</a:t>
            </a:r>
            <a:endParaRPr lang="en-US" altLang="zh-CN" dirty="0" smtClean="0"/>
          </a:p>
          <a:p>
            <a:pPr lvl="1"/>
            <a:r>
              <a:rPr lang="zh-CN" altLang="en-US" dirty="0"/>
              <a:t>系</a:t>
            </a:r>
            <a:r>
              <a:rPr lang="zh-CN" altLang="en-US" dirty="0" smtClean="0"/>
              <a:t>内特别举办高级学术讲座系列，邀请国内知名专家来系进行学术交流</a:t>
            </a:r>
            <a:endParaRPr lang="en-US" altLang="zh-CN" dirty="0" smtClean="0"/>
          </a:p>
          <a:p>
            <a:pPr lvl="1"/>
            <a:r>
              <a:rPr lang="zh-CN" altLang="en-US" dirty="0"/>
              <a:t>系</a:t>
            </a:r>
            <a:r>
              <a:rPr lang="zh-CN" altLang="en-US" dirty="0" smtClean="0"/>
              <a:t>内水电、家具、公共空间等的综合管理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工业工程系教工党支部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A1E-4043-480B-8B14-811D351532E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0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支部工作的体会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8112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党建工作内容丰富</a:t>
            </a:r>
            <a:endParaRPr lang="en-US" altLang="zh-CN" dirty="0" smtClean="0"/>
          </a:p>
          <a:p>
            <a:pPr lvl="1"/>
            <a:r>
              <a:rPr lang="zh-CN" altLang="en-US" dirty="0"/>
              <a:t>思想建设、组织建设、作风建设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zh-CN" altLang="en-US" dirty="0" smtClean="0"/>
              <a:t>教工支部党建工作的体会</a:t>
            </a:r>
            <a:endParaRPr lang="en-US" altLang="zh-CN" dirty="0" smtClean="0"/>
          </a:p>
          <a:p>
            <a:pPr lvl="1"/>
            <a:r>
              <a:rPr lang="zh-CN" altLang="en-US" dirty="0"/>
              <a:t>支部是党员的家，充分尊重各类党员</a:t>
            </a:r>
            <a:endParaRPr lang="en-US" altLang="zh-CN" dirty="0" smtClean="0"/>
          </a:p>
          <a:p>
            <a:pPr lvl="1"/>
            <a:r>
              <a:rPr lang="zh-CN" altLang="en-US" dirty="0"/>
              <a:t>形式活泼，有利于提高参与度；内容务实，有利于在系中心工作中发挥更大作用</a:t>
            </a:r>
            <a:endParaRPr lang="en-US" altLang="zh-CN" dirty="0"/>
          </a:p>
          <a:p>
            <a:pPr lvl="1"/>
            <a:r>
              <a:rPr lang="zh-CN" altLang="en-US" dirty="0" smtClean="0"/>
              <a:t>结合</a:t>
            </a:r>
            <a:r>
              <a:rPr lang="zh-CN" altLang="en-US" dirty="0" smtClean="0"/>
              <a:t>党员特点，依托单位特色，突出队伍</a:t>
            </a:r>
            <a:r>
              <a:rPr lang="zh-CN" altLang="en-US" dirty="0" smtClean="0"/>
              <a:t>能力</a:t>
            </a:r>
            <a:endParaRPr lang="en-US" altLang="zh-C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工业工程系教工党支部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A1E-4043-480B-8B14-811D351532E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67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支部概况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781128"/>
          </a:xfrm>
        </p:spPr>
        <p:txBody>
          <a:bodyPr/>
          <a:lstStyle/>
          <a:p>
            <a:r>
              <a:rPr lang="zh-CN" altLang="en-US" dirty="0" smtClean="0"/>
              <a:t>总人数</a:t>
            </a:r>
            <a:r>
              <a:rPr lang="en-US" altLang="zh-CN" dirty="0" smtClean="0"/>
              <a:t>36</a:t>
            </a:r>
            <a:r>
              <a:rPr lang="zh-CN" altLang="en-US" dirty="0" smtClean="0"/>
              <a:t>人</a:t>
            </a:r>
            <a:endParaRPr lang="en-US" altLang="zh-CN" dirty="0" smtClean="0"/>
          </a:p>
          <a:p>
            <a:r>
              <a:rPr lang="zh-CN" altLang="en-US" dirty="0" smtClean="0"/>
              <a:t>人员结构</a:t>
            </a:r>
            <a:endParaRPr lang="en-US" altLang="zh-CN" dirty="0" smtClean="0"/>
          </a:p>
          <a:p>
            <a:pPr lvl="1"/>
            <a:r>
              <a:rPr lang="zh-CN" altLang="en-US" dirty="0"/>
              <a:t>一线</a:t>
            </a:r>
            <a:r>
              <a:rPr lang="zh-CN" altLang="en-US" dirty="0" smtClean="0"/>
              <a:t>教师占</a:t>
            </a:r>
            <a:r>
              <a:rPr lang="en-US" altLang="zh-CN" dirty="0" smtClean="0"/>
              <a:t>60%</a:t>
            </a:r>
          </a:p>
          <a:p>
            <a:pPr lvl="1"/>
            <a:r>
              <a:rPr lang="zh-CN" altLang="en-US" dirty="0" smtClean="0"/>
              <a:t>其他占</a:t>
            </a:r>
            <a:r>
              <a:rPr lang="en-US" altLang="zh-CN" dirty="0" smtClean="0"/>
              <a:t>40%</a:t>
            </a:r>
          </a:p>
        </p:txBody>
      </p:sp>
      <p:sp>
        <p:nvSpPr>
          <p:cNvPr id="133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mtClean="0"/>
              <a:t>工业工程系教工党支部</a:t>
            </a:r>
          </a:p>
        </p:txBody>
      </p:sp>
      <p:sp>
        <p:nvSpPr>
          <p:cNvPr id="1331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5FA2A84-B7A9-4174-B519-C34A6239FECA}" type="slidenum">
              <a:rPr lang="zh-CN" altLang="en-US" smtClean="0"/>
              <a:pPr/>
              <a:t>2</a:t>
            </a:fld>
            <a:endParaRPr lang="zh-CN" alt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78938"/>
              </p:ext>
            </p:extLst>
          </p:nvPr>
        </p:nvGraphicFramePr>
        <p:xfrm>
          <a:off x="3563888" y="1988840"/>
          <a:ext cx="54864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Graph" r:id="rId4" imgW="5486400" imgH="3657600" progId="MtbGraph.Document.16">
                  <p:embed/>
                </p:oleObj>
              </mc:Choice>
              <mc:Fallback>
                <p:oleObj name="Graph" r:id="rId4" imgW="5486400" imgH="3657600" progId="MtbGraph.Document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63888" y="1988840"/>
                        <a:ext cx="54864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支部的工作目标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工作目标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配合行政，为学科建设积极建言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服务教育，为人才培养发挥作用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服务党员，为自身进步提供平台</a:t>
            </a:r>
            <a:endParaRPr lang="en-US" altLang="zh-CN" dirty="0"/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工业工程系教工党支部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A1E-4043-480B-8B14-811D351532E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45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支部工作</a:t>
            </a:r>
            <a:r>
              <a:rPr lang="zh-CN" altLang="en-US" dirty="0" smtClean="0"/>
              <a:t>设计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支部工作</a:t>
            </a:r>
            <a:r>
              <a:rPr lang="zh-CN" altLang="en-US" dirty="0" smtClean="0"/>
              <a:t>的主要类型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1. </a:t>
            </a:r>
            <a:r>
              <a:rPr lang="zh-CN" altLang="en-US" dirty="0" smtClean="0"/>
              <a:t>理论学习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2. </a:t>
            </a:r>
            <a:r>
              <a:rPr lang="zh-CN" altLang="en-US" dirty="0" smtClean="0"/>
              <a:t>热点讨论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3. </a:t>
            </a:r>
            <a:r>
              <a:rPr lang="zh-CN" altLang="en-US" dirty="0" smtClean="0"/>
              <a:t>服务中心工作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4. </a:t>
            </a:r>
            <a:r>
              <a:rPr lang="zh-CN" altLang="en-US" dirty="0" smtClean="0"/>
              <a:t>服务社会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5. </a:t>
            </a:r>
            <a:r>
              <a:rPr lang="zh-CN" altLang="en-US" dirty="0" smtClean="0"/>
              <a:t>自身</a:t>
            </a:r>
            <a:r>
              <a:rPr lang="zh-CN" altLang="en-US" dirty="0"/>
              <a:t>建设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工业工程系教工党支部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A1E-4043-480B-8B14-811D351532E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91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理论学习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altLang="zh-CN" dirty="0" smtClean="0"/>
              <a:t>. </a:t>
            </a:r>
            <a:r>
              <a:rPr lang="zh-CN" altLang="en-US" dirty="0" smtClean="0"/>
              <a:t>为了组织生活更生动，采用</a:t>
            </a:r>
            <a:r>
              <a:rPr lang="en-US" altLang="zh-CN" dirty="0" smtClean="0"/>
              <a:t>PPT</a:t>
            </a:r>
            <a:r>
              <a:rPr lang="zh-CN" altLang="en-US" dirty="0" smtClean="0"/>
              <a:t>的形式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altLang="zh-CN" dirty="0" smtClean="0"/>
              <a:t>. </a:t>
            </a:r>
            <a:r>
              <a:rPr lang="zh-CN" altLang="en-US" dirty="0" smtClean="0"/>
              <a:t>为了让不同类型党员更多了解机会，轮流引到学习</a:t>
            </a:r>
            <a:endParaRPr lang="en-US" altLang="zh-CN" dirty="0" smtClean="0"/>
          </a:p>
          <a:p>
            <a:endParaRPr lang="en-US" dirty="0"/>
          </a:p>
          <a:p>
            <a:r>
              <a:rPr lang="en-US" dirty="0" smtClean="0"/>
              <a:t>3</a:t>
            </a:r>
            <a:r>
              <a:rPr lang="en-US" altLang="zh-CN" dirty="0" smtClean="0"/>
              <a:t>. </a:t>
            </a:r>
            <a:r>
              <a:rPr lang="zh-CN" altLang="en-US" dirty="0" smtClean="0"/>
              <a:t>示例：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党章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的学习</a:t>
            </a:r>
            <a:endParaRPr lang="en-US" altLang="zh-CN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工业工程系教工党支部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A1E-4043-480B-8B14-811D351532E0}" type="slidenum">
              <a:rPr lang="zh-CN" altLang="en-US" smtClean="0"/>
              <a:pPr/>
              <a:t>5</a:t>
            </a:fld>
            <a:endParaRPr lang="zh-CN" alt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659063"/>
              </p:ext>
            </p:extLst>
          </p:nvPr>
        </p:nvGraphicFramePr>
        <p:xfrm>
          <a:off x="6096000" y="443711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Presentation" showAsIcon="1" r:id="rId3" imgW="914400" imgH="771480" progId="PowerPoint.Show.8">
                  <p:embed/>
                </p:oleObj>
              </mc:Choice>
              <mc:Fallback>
                <p:oleObj name="Presentation" showAsIcon="1" r:id="rId3" imgW="914400" imgH="771480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443711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21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 </a:t>
            </a:r>
            <a:r>
              <a:rPr lang="zh-CN" altLang="en-US" dirty="0" smtClean="0"/>
              <a:t>热点讨论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根据中央活动和精神，选取热点问题进行讨论</a:t>
            </a:r>
            <a:endParaRPr lang="en-US" altLang="zh-CN" dirty="0" smtClean="0"/>
          </a:p>
          <a:p>
            <a:r>
              <a:rPr lang="zh-CN" altLang="en-US" dirty="0" smtClean="0"/>
              <a:t>讨论结果，进一步与其他工作衔接推动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示例：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20140402 </a:t>
            </a:r>
            <a:r>
              <a:rPr lang="zh-CN" altLang="en-US" dirty="0" smtClean="0"/>
              <a:t>根据</a:t>
            </a:r>
            <a:r>
              <a:rPr lang="zh-CN" altLang="en-US" dirty="0"/>
              <a:t>“习近平：京津冀要打破一亩三分地思维定式</a:t>
            </a:r>
            <a:r>
              <a:rPr lang="zh-CN" altLang="en-US" dirty="0" smtClean="0"/>
              <a:t>”的讲话，进行京津冀协同发展的讨论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不同专业领域的老师（物流、生产、人因），贡献自己的想法和建议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20140515 </a:t>
            </a:r>
            <a:r>
              <a:rPr lang="zh-CN" altLang="en-US" dirty="0" smtClean="0"/>
              <a:t>我系科研副系主任组织</a:t>
            </a:r>
            <a:r>
              <a:rPr lang="zh-CN" altLang="en-US" dirty="0"/>
              <a:t>与</a:t>
            </a:r>
            <a:r>
              <a:rPr lang="zh-CN" altLang="en-US" dirty="0" smtClean="0"/>
              <a:t>河北清华发展研究院开展科研交流会</a:t>
            </a:r>
            <a:endParaRPr lang="en-US" altLang="zh-CN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工业工程系教工党支部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A1E-4043-480B-8B14-811D351532E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28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 </a:t>
            </a:r>
            <a:r>
              <a:rPr lang="zh-CN" altLang="en-US" dirty="0" smtClean="0"/>
              <a:t>服务中心</a:t>
            </a:r>
            <a:r>
              <a:rPr lang="zh-CN" altLang="en-US" dirty="0"/>
              <a:t>工作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教工党支部</a:t>
            </a:r>
            <a:r>
              <a:rPr lang="en-US" altLang="zh-CN" dirty="0" smtClean="0"/>
              <a:t>60%</a:t>
            </a:r>
            <a:r>
              <a:rPr lang="zh-CN" altLang="en-US" dirty="0" smtClean="0"/>
              <a:t>为一线教师</a:t>
            </a:r>
            <a:endParaRPr lang="en-US" altLang="zh-CN" dirty="0" smtClean="0"/>
          </a:p>
          <a:p>
            <a:r>
              <a:rPr lang="zh-CN" altLang="en-US" dirty="0" smtClean="0"/>
              <a:t>教书育人的问题在多次组织生活引起讨论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2013.7 </a:t>
            </a:r>
            <a:r>
              <a:rPr lang="zh-CN" altLang="en-US" dirty="0" smtClean="0"/>
              <a:t>关于青年教师思想政治工作的讨论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引申至学生培养方式的讨论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引申至教学模式的讨论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。。。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人生导师的讨论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服务系人生导师制度的建设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针对所发现的问题进行反馈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如：应该在学生工作中加强学生独立性、抗挫折能力的教育等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工业工程系教工党支部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A1E-4043-480B-8B14-811D351532E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 </a:t>
            </a:r>
            <a:r>
              <a:rPr lang="zh-CN" altLang="en-US" dirty="0" smtClean="0"/>
              <a:t>服务社会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通过服务社会，培养党员的服务意识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支部有党员长期资助贫困儿童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分享了心得，但也总结了一些问题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经过讨论，一致同意发挥专业特长，服务社会</a:t>
            </a:r>
            <a:endParaRPr lang="en-US" altLang="zh-CN" dirty="0" smtClean="0"/>
          </a:p>
          <a:p>
            <a:pPr lvl="1"/>
            <a:r>
              <a:rPr lang="zh-CN" altLang="en-US" dirty="0"/>
              <a:t>“工业工程与科学管理</a:t>
            </a:r>
            <a:r>
              <a:rPr lang="zh-CN" altLang="en-US" dirty="0" smtClean="0"/>
              <a:t>宣讲（</a:t>
            </a:r>
            <a:r>
              <a:rPr lang="en-US" altLang="zh-CN" dirty="0" smtClean="0"/>
              <a:t>IE</a:t>
            </a:r>
            <a:r>
              <a:rPr lang="zh-CN" altLang="en-US" dirty="0" smtClean="0"/>
              <a:t>宣讲团）”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工业工程系教工党支部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A1E-4043-480B-8B14-811D351532E0}" type="slidenum">
              <a:rPr lang="zh-CN" altLang="en-US" smtClean="0"/>
              <a:pPr/>
              <a:t>8</a:t>
            </a:fld>
            <a:endParaRPr lang="zh-CN" altLang="en-US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449671"/>
              </p:ext>
            </p:extLst>
          </p:nvPr>
        </p:nvGraphicFramePr>
        <p:xfrm>
          <a:off x="8028384" y="563297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28384" y="563297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9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 </a:t>
            </a:r>
            <a:r>
              <a:rPr lang="zh-CN" altLang="en-US" dirty="0" smtClean="0"/>
              <a:t>自身建设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结合“党的群众路线</a:t>
            </a:r>
            <a:r>
              <a:rPr lang="zh-CN" altLang="en-US" dirty="0"/>
              <a:t>教育</a:t>
            </a:r>
            <a:r>
              <a:rPr lang="zh-CN" altLang="en-US" dirty="0" smtClean="0"/>
              <a:t>实践”活动，所有党员积极分析自身，同时站在系学科发展的高度，从多方面提出建议</a:t>
            </a:r>
            <a:endParaRPr lang="en-US" altLang="zh-CN" dirty="0" smtClean="0"/>
          </a:p>
          <a:p>
            <a:pPr lvl="1"/>
            <a:r>
              <a:rPr lang="zh-CN" altLang="en-US" dirty="0"/>
              <a:t>在形式主义</a:t>
            </a:r>
            <a:r>
              <a:rPr lang="zh-CN" altLang="en-US" dirty="0" smtClean="0"/>
              <a:t>方面</a:t>
            </a:r>
            <a:endParaRPr lang="en-US" altLang="zh-CN" dirty="0" smtClean="0"/>
          </a:p>
          <a:p>
            <a:pPr lvl="2"/>
            <a:r>
              <a:rPr lang="zh-CN" altLang="en-US" dirty="0"/>
              <a:t>与国内学术界同行主动交流偏</a:t>
            </a:r>
            <a:r>
              <a:rPr lang="zh-CN" altLang="en-US" dirty="0" smtClean="0"/>
              <a:t>少</a:t>
            </a:r>
            <a:endParaRPr lang="en-US" altLang="zh-CN" dirty="0" smtClean="0"/>
          </a:p>
          <a:p>
            <a:pPr lvl="2"/>
            <a:r>
              <a:rPr lang="zh-CN" altLang="en-US" dirty="0"/>
              <a:t>学术做得多，为行业服务做得</a:t>
            </a:r>
            <a:r>
              <a:rPr lang="zh-CN" altLang="en-US" dirty="0" smtClean="0"/>
              <a:t>少</a:t>
            </a:r>
            <a:endParaRPr lang="en-US" altLang="zh-CN" dirty="0" smtClean="0"/>
          </a:p>
          <a:p>
            <a:pPr lvl="1"/>
            <a:r>
              <a:rPr lang="zh-CN" altLang="en-US" dirty="0"/>
              <a:t>在官僚主义</a:t>
            </a:r>
            <a:r>
              <a:rPr lang="zh-CN" altLang="en-US" dirty="0" smtClean="0"/>
              <a:t>方面</a:t>
            </a:r>
            <a:endParaRPr lang="en-US" altLang="zh-CN" dirty="0" smtClean="0"/>
          </a:p>
          <a:p>
            <a:pPr lvl="2"/>
            <a:r>
              <a:rPr lang="zh-CN" altLang="en-US" dirty="0"/>
              <a:t>与学生的沟通还应</a:t>
            </a:r>
            <a:r>
              <a:rPr lang="zh-CN" altLang="en-US" dirty="0" smtClean="0"/>
              <a:t>加强</a:t>
            </a:r>
            <a:endParaRPr lang="en-US" altLang="zh-CN" dirty="0" smtClean="0"/>
          </a:p>
          <a:p>
            <a:pPr lvl="1"/>
            <a:r>
              <a:rPr lang="zh-CN" altLang="en-US" dirty="0"/>
              <a:t>在享乐主义</a:t>
            </a:r>
            <a:r>
              <a:rPr lang="zh-CN" altLang="en-US" dirty="0" smtClean="0"/>
              <a:t>方面</a:t>
            </a:r>
            <a:endParaRPr lang="en-US" altLang="zh-CN" dirty="0" smtClean="0"/>
          </a:p>
          <a:p>
            <a:pPr lvl="2"/>
            <a:r>
              <a:rPr lang="zh-CN" altLang="en-US" dirty="0"/>
              <a:t>危机感不够</a:t>
            </a:r>
            <a:r>
              <a:rPr lang="zh-CN" altLang="en-US" dirty="0" smtClean="0"/>
              <a:t>强</a:t>
            </a:r>
            <a:endParaRPr lang="en-US" altLang="zh-CN" dirty="0" smtClean="0"/>
          </a:p>
          <a:p>
            <a:pPr lvl="1"/>
            <a:r>
              <a:rPr lang="zh-CN" altLang="en-US" dirty="0"/>
              <a:t>在奢靡之风</a:t>
            </a:r>
            <a:r>
              <a:rPr lang="zh-CN" altLang="en-US" dirty="0" smtClean="0"/>
              <a:t>方面</a:t>
            </a:r>
            <a:endParaRPr lang="en-US" altLang="zh-CN" dirty="0" smtClean="0"/>
          </a:p>
          <a:p>
            <a:pPr lvl="2"/>
            <a:r>
              <a:rPr lang="zh-CN" altLang="en-US" dirty="0"/>
              <a:t>存在浪费现象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工业工程系教工党支部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2A1E-4043-480B-8B14-811D351532E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980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7&quot;&gt;&lt;property id=&quot;20148&quot; value=&quot;5&quot;/&gt;&lt;property id=&quot;20300&quot; value=&quot;Slide 3 - &amp;quot;交流大纲&amp;quot;&quot;/&gt;&lt;property id=&quot;20307&quot; value=&quot;259&quot;/&gt;&lt;/object&gt;&lt;object type=&quot;3&quot; unique_id=&quot;10313&quot;&gt;&lt;property id=&quot;20148&quot; value=&quot;5&quot;/&gt;&lt;property id=&quot;20300&quot; value=&quot;Slide 2 - &amp;quot;&amp;#x0D;&amp;#x0A;工业工程与卓越科学管理&amp;#x0D;&amp;#x0A;（工业工程研究与应用）&amp;quot;&quot;/&gt;&lt;property id=&quot;20307&quot; value=&quot;257&quot;/&gt;&lt;/object&gt;&lt;object type=&quot;3&quot; unique_id=&quot;10314&quot;&gt;&lt;property id=&quot;20148&quot; value=&quot;5&quot;/&gt;&lt;property id=&quot;20300&quot; value=&quot;Slide 4 - &amp;quot;工业工程简介&amp;quot;&quot;/&gt;&lt;property id=&quot;20307&quot; value=&quot;273&quot;/&gt;&lt;/object&gt;&lt;object type=&quot;3&quot; unique_id=&quot;10504&quot;&gt;&lt;property id=&quot;20148&quot; value=&quot;5&quot;/&gt;&lt;property id=&quot;20300&quot; value=&quot;Slide 5 - &amp;quot;清华大学工业工程系概况&amp;quot;&quot;/&gt;&lt;property id=&quot;20307&quot; value=&quot;274&quot;/&gt;&lt;/object&gt;&lt;object type=&quot;3&quot; unique_id=&quot;10505&quot;&gt;&lt;property id=&quot;20148&quot; value=&quot;5&quot;/&gt;&lt;property id=&quot;20300&quot; value=&quot;Slide 6 - &amp;quot;重要历程&amp;quot;&quot;/&gt;&lt;property id=&quot;20307&quot; value=&quot;275&quot;/&gt;&lt;/object&gt;&lt;object type=&quot;3&quot; unique_id=&quot;10506&quot;&gt;&lt;property id=&quot;20148&quot; value=&quot;5&quot;/&gt;&lt;property id=&quot;20300&quot; value=&quot;Slide 7 - &amp;quot;师资力量&amp;quot;&quot;/&gt;&lt;property id=&quot;20307&quot; value=&quot;276&quot;/&gt;&lt;/object&gt;&lt;object type=&quot;3&quot; unique_id=&quot;10507&quot;&gt;&lt;property id=&quot;20148&quot; value=&quot;5&quot;/&gt;&lt;property id=&quot;20300&quot; value=&quot;Slide 8&quot;/&gt;&lt;property id=&quot;20307&quot; value=&quot;277&quot;/&gt;&lt;/object&gt;&lt;object type=&quot;3&quot; unique_id=&quot;10508&quot;&gt;&lt;property id=&quot;20148&quot; value=&quot;5&quot;/&gt;&lt;property id=&quot;20300&quot; value=&quot;Slide 9 - &amp;quot;人才培养&amp;quot;&quot;/&gt;&lt;property id=&quot;20307&quot; value=&quot;278&quot;/&gt;&lt;/object&gt;&lt;object type=&quot;3&quot; unique_id=&quot;10509&quot;&gt;&lt;property id=&quot;20148&quot; value=&quot;5&quot;/&gt;&lt;property id=&quot;20300&quot; value=&quot;Slide 10 - &amp;quot;教育模式（开放式办学）&amp;quot;&quot;/&gt;&lt;property id=&quot;20307&quot; value=&quot;279&quot;/&gt;&lt;/object&gt;&lt;object type=&quot;3&quot; unique_id=&quot;10510&quot;&gt;&lt;property id=&quot;20148&quot; value=&quot;5&quot;/&gt;&lt;property id=&quot;20300&quot; value=&quot;Slide 11 - &amp;quot;教育模式（实践教学）&amp;quot;&quot;/&gt;&lt;property id=&quot;20307&quot; value=&quot;280&quot;/&gt;&lt;/object&gt;&lt;object type=&quot;3&quot; unique_id=&quot;10511&quot;&gt;&lt;property id=&quot;20148&quot; value=&quot;5&quot;/&gt;&lt;property id=&quot;20300&quot; value=&quot;Slide 12 - &amp;quot;科学研究&amp;quot;&quot;/&gt;&lt;property id=&quot;20307&quot; value=&quot;281&quot;/&gt;&lt;/object&gt;&lt;object type=&quot;3&quot; unique_id=&quot;10512&quot;&gt;&lt;property id=&quot;20148&quot; value=&quot;5&quot;/&gt;&lt;property id=&quot;20300&quot; value=&quot;Slide 13 - &amp;quot;科学研究&amp;quot;&quot;/&gt;&lt;property id=&quot;20307&quot; value=&quot;282&quot;/&gt;&lt;/object&gt;&lt;object type=&quot;3&quot; unique_id=&quot;10513&quot;&gt;&lt;property id=&quot;20148&quot; value=&quot;5&quot;/&gt;&lt;property id=&quot;20300&quot; value=&quot;Slide 14 - &amp;quot;运筹与统计研究所&amp;quot;&quot;/&gt;&lt;property id=&quot;20307&quot; value=&quot;283&quot;/&gt;&lt;/object&gt;&lt;object type=&quot;3&quot; unique_id=&quot;10514&quot;&gt;&lt;property id=&quot;20148&quot; value=&quot;5&quot;/&gt;&lt;property id=&quot;20300&quot; value=&quot;Slide 15 - &amp;quot;运筹与统计研究所&amp;quot;&quot;/&gt;&lt;property id=&quot;20307&quot; value=&quot;284&quot;/&gt;&lt;/object&gt;&lt;object type=&quot;3&quot; unique_id=&quot;10515&quot;&gt;&lt;property id=&quot;20148&quot; value=&quot;5&quot;/&gt;&lt;property id=&quot;20300&quot; value=&quot;Slide 16 - &amp;quot;人因与工效学研究所&amp;quot;&quot;/&gt;&lt;property id=&quot;20307&quot; value=&quot;285&quot;/&gt;&lt;/object&gt;&lt;object type=&quot;3&quot; unique_id=&quot;10516&quot;&gt;&lt;property id=&quot;20148&quot; value=&quot;5&quot;/&gt;&lt;property id=&quot;20300&quot; value=&quot;Slide 17 - &amp;quot;人因与工效学研究所&amp;quot;&quot;/&gt;&lt;property id=&quot;20307&quot; value=&quot;286&quot;/&gt;&lt;/object&gt;&lt;object type=&quot;3&quot; unique_id=&quot;10517&quot;&gt;&lt;property id=&quot;20148&quot; value=&quot;5&quot;/&gt;&lt;property id=&quot;20300&quot; value=&quot;Slide 18 - &amp;quot;工程系统研究所&amp;quot;&quot;/&gt;&lt;property id=&quot;20307&quot; value=&quot;287&quot;/&gt;&lt;/object&gt;&lt;object type=&quot;3&quot; unique_id=&quot;10518&quot;&gt;&lt;property id=&quot;20148&quot; value=&quot;5&quot;/&gt;&lt;property id=&quot;20300&quot; value=&quot;Slide 19 - &amp;quot;研究机构&amp;quot;&quot;/&gt;&lt;property id=&quot;20307&quot; value=&quot;288&quot;/&gt;&lt;/object&gt;&lt;object type=&quot;3&quot; unique_id=&quot;10519&quot;&gt;&lt;property id=&quot;20148&quot; value=&quot;5&quot;/&gt;&lt;property id=&quot;20300&quot; value=&quot;Slide 20 - &amp;quot;研究中心&amp;quot;&quot;/&gt;&lt;property id=&quot;20307&quot; value=&quot;289&quot;/&gt;&lt;/object&gt;&lt;object type=&quot;3&quot; unique_id=&quot;10520&quot;&gt;&lt;property id=&quot;20148&quot; value=&quot;5&quot;/&gt;&lt;property id=&quot;20300&quot; value=&quot;Slide 21 - &amp;quot;国际学术合作&amp;quot;&quot;/&gt;&lt;property id=&quot;20307&quot; value=&quot;290&quot;/&gt;&lt;/object&gt;&lt;object type=&quot;3&quot; unique_id=&quot;10521&quot;&gt;&lt;property id=&quot;20148&quot; value=&quot;5&quot;/&gt;&lt;property id=&quot;20300&quot; value=&quot;Slide 22 - &amp;quot;企业合作&amp;quot;&quot;/&gt;&lt;property id=&quot;20307&quot; value=&quot;291&quot;/&gt;&lt;/object&gt;&lt;object type=&quot;3&quot; unique_id=&quot;10522&quot;&gt;&lt;property id=&quot;20148&quot; value=&quot;5&quot;/&gt;&lt;property id=&quot;20300&quot; value=&quot;Slide 23 - &amp;quot;职业教育&amp;quot;&quot;/&gt;&lt;property id=&quot;20307&quot; value=&quot;292&quot;/&gt;&lt;/object&gt;&lt;object type=&quot;3&quot; unique_id=&quot;10523&quot;&gt;&lt;property id=&quot;20148&quot; value=&quot;5&quot;/&gt;&lt;property id=&quot;20300&quot; value=&quot;Slide 24 - &amp;quot;学生活动&amp;quot;&quot;/&gt;&lt;property id=&quot;20307&quot; value=&quot;293&quot;/&gt;&lt;/object&gt;&lt;object type=&quot;3&quot; unique_id=&quot;10524&quot;&gt;&lt;property id=&quot;20148&quot; value=&quot;5&quot;/&gt;&lt;property id=&quot;20300&quot; value=&quot;Slide 25 - &amp;quot;就业去向(2005-2010)&amp;quot;&quot;/&gt;&lt;property id=&quot;20307&quot; value=&quot;294&quot;/&gt;&lt;/object&gt;&lt;object type=&quot;3&quot; unique_id=&quot;10525&quot;&gt;&lt;property id=&quot;20148&quot; value=&quot;5&quot;/&gt;&lt;property id=&quot;20300&quot; value=&quot;Slide 26&quot;/&gt;&lt;property id=&quot;20307&quot; value=&quot;295&quot;/&gt;&lt;/object&gt;&lt;object type=&quot;3&quot; unique_id=&quot;14286&quot;&gt;&lt;property id=&quot;20148&quot; value=&quot;5&quot;/&gt;&lt;property id=&quot;20300&quot; value=&quot;Slide 27&quot;/&gt;&lt;property id=&quot;20307&quot; value=&quot;29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11">
  <a:themeElements>
    <a:clrScheme name="1_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1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清华工业工程系10周年</Template>
  <TotalTime>1495</TotalTime>
  <Words>591</Words>
  <Application>Microsoft Office PowerPoint</Application>
  <PresentationFormat>On-screen Show (4:3)</PresentationFormat>
  <Paragraphs>101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 Unicode MS</vt:lpstr>
      <vt:lpstr>宋体</vt:lpstr>
      <vt:lpstr>黑体</vt:lpstr>
      <vt:lpstr>Arial</vt:lpstr>
      <vt:lpstr>Calibri</vt:lpstr>
      <vt:lpstr>1_11</vt:lpstr>
      <vt:lpstr>Graph</vt:lpstr>
      <vt:lpstr>Presentation</vt:lpstr>
      <vt:lpstr>工业工程系教工党支部</vt:lpstr>
      <vt:lpstr>支部概况</vt:lpstr>
      <vt:lpstr>支部的工作目标</vt:lpstr>
      <vt:lpstr>支部工作设计</vt:lpstr>
      <vt:lpstr>1. 理论学习</vt:lpstr>
      <vt:lpstr>2. 热点讨论</vt:lpstr>
      <vt:lpstr>3. 服务中心工作</vt:lpstr>
      <vt:lpstr>4. 服务社会</vt:lpstr>
      <vt:lpstr>5. 自身建设</vt:lpstr>
      <vt:lpstr>5. 自身建设</vt:lpstr>
      <vt:lpstr>支部工作的体会</vt:lpstr>
    </vt:vector>
  </TitlesOfParts>
  <Company>THU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bgb</dc:creator>
  <cp:lastModifiedBy>Kaibo Wang</cp:lastModifiedBy>
  <cp:revision>215</cp:revision>
  <dcterms:created xsi:type="dcterms:W3CDTF">2011-11-27T14:50:26Z</dcterms:created>
  <dcterms:modified xsi:type="dcterms:W3CDTF">2014-05-15T03:47:32Z</dcterms:modified>
</cp:coreProperties>
</file>