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353" r:id="rId3"/>
    <p:sldId id="354" r:id="rId4"/>
    <p:sldId id="362" r:id="rId5"/>
    <p:sldId id="356" r:id="rId6"/>
    <p:sldId id="357" r:id="rId7"/>
    <p:sldId id="355" r:id="rId8"/>
    <p:sldId id="361" r:id="rId9"/>
    <p:sldId id="358" r:id="rId10"/>
    <p:sldId id="360" r:id="rId11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7">
          <p15:clr>
            <a:srgbClr val="A4A3A4"/>
          </p15:clr>
        </p15:guide>
        <p15:guide id="4" pos="37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1A36"/>
    <a:srgbClr val="BC3A5F"/>
    <a:srgbClr val="C46580"/>
    <a:srgbClr val="8D7352"/>
    <a:srgbClr val="EDE1C6"/>
    <a:srgbClr val="786447"/>
    <a:srgbClr val="BD9B78"/>
    <a:srgbClr val="B6996F"/>
    <a:srgbClr val="C14870"/>
    <a:srgbClr val="D9C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710" autoAdjust="0"/>
    <p:restoredTop sz="98815" autoAdjust="0"/>
  </p:normalViewPr>
  <p:slideViewPr>
    <p:cSldViewPr snapToGrid="0" snapToObjects="1">
      <p:cViewPr>
        <p:scale>
          <a:sx n="100" d="100"/>
          <a:sy n="100" d="100"/>
        </p:scale>
        <p:origin x="-1230" y="330"/>
      </p:cViewPr>
      <p:guideLst>
        <p:guide orient="horz" pos="2160"/>
        <p:guide orient="horz" pos="2167"/>
        <p:guide pos="2880"/>
        <p:guide pos="3765"/>
      </p:guideLst>
    </p:cSldViewPr>
  </p:slideViewPr>
  <p:outlineViewPr>
    <p:cViewPr>
      <p:scale>
        <a:sx n="33" d="100"/>
        <a:sy n="33" d="100"/>
      </p:scale>
      <p:origin x="0" y="4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2FA42-899C-F744-A8F5-DB7FACDCDC9B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3A482-8D49-4347-B4E3-F9661CB8A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96117-1908-5546-A0FC-19572F8808EF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F44D3-9FF5-9F4C-A909-DCB44AEB0E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88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44D3-9FF5-9F4C-A909-DCB44AEB0EE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5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654-5188-CD46-A185-95841829438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6"/>
            <a:ext cx="9144000" cy="6856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256" y="2060848"/>
            <a:ext cx="5315064" cy="822961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FFFFFF"/>
                </a:solidFill>
                <a:latin typeface="Arial"/>
                <a:ea typeface="黑体"/>
                <a:cs typeface="Arial"/>
              </a:defRPr>
            </a:lvl1pPr>
          </a:lstStyle>
          <a:p>
            <a:r>
              <a:rPr lang="zh-TW" altLang="en-US" dirty="0" smtClean="0"/>
              <a:t>中文标题位置排版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021" y="2694112"/>
            <a:ext cx="3985491" cy="304800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 smtClean="0"/>
              <a:t>CLICK TO ADD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1537" y="3124025"/>
            <a:ext cx="925945" cy="270741"/>
          </a:xfrm>
        </p:spPr>
        <p:txBody>
          <a:bodyPr/>
          <a:lstStyle>
            <a:lvl1pPr>
              <a:defRPr sz="11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Untitled-2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323" y="5668113"/>
            <a:ext cx="1844331" cy="5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8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654-5188-CD46-A185-958418294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9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654-5188-CD46-A185-958418294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67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654-5188-CD46-A185-958418294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2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654-5188-CD46-A185-958418294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4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654-5188-CD46-A185-958418294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654-5188-CD46-A185-95841829438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6"/>
            <a:ext cx="9144000" cy="6856628"/>
          </a:xfrm>
          <a:prstGeom prst="rect">
            <a:avLst/>
          </a:prstGeom>
        </p:spPr>
      </p:pic>
      <p:pic>
        <p:nvPicPr>
          <p:cNvPr id="7" name="Picture 6" descr="Untitled-2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323" y="5668113"/>
            <a:ext cx="1844331" cy="506243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801256" y="2060848"/>
            <a:ext cx="5315064" cy="822961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FFFFFF"/>
                </a:solidFill>
                <a:latin typeface="Arial"/>
                <a:ea typeface="黑体"/>
                <a:cs typeface="Arial"/>
              </a:defRPr>
            </a:lvl1pPr>
          </a:lstStyle>
          <a:p>
            <a:r>
              <a:rPr lang="zh-TW" altLang="en-US" dirty="0" smtClean="0"/>
              <a:t>中文标题位置排版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021" y="2694112"/>
            <a:ext cx="3985491" cy="304800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 smtClean="0"/>
              <a:t>CLICK TO ADD TITLE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851537" y="3124025"/>
            <a:ext cx="925945" cy="270741"/>
          </a:xfrm>
        </p:spPr>
        <p:txBody>
          <a:bodyPr/>
          <a:lstStyle>
            <a:lvl1pPr>
              <a:defRPr sz="11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32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654-5188-CD46-A185-95841829438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6"/>
            <a:ext cx="9144000" cy="6856628"/>
          </a:xfrm>
          <a:prstGeom prst="rect">
            <a:avLst/>
          </a:prstGeom>
        </p:spPr>
      </p:pic>
      <p:pic>
        <p:nvPicPr>
          <p:cNvPr id="7" name="Picture 6" descr="Untitled-2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323" y="5668113"/>
            <a:ext cx="1844331" cy="506243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801256" y="2060848"/>
            <a:ext cx="5315064" cy="822961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FFFFFF"/>
                </a:solidFill>
                <a:latin typeface="Arial"/>
                <a:ea typeface="黑体"/>
                <a:cs typeface="Arial"/>
              </a:defRPr>
            </a:lvl1pPr>
          </a:lstStyle>
          <a:p>
            <a:r>
              <a:rPr lang="zh-TW" altLang="en-US" dirty="0" smtClean="0"/>
              <a:t>中文标题位置排版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021" y="2694112"/>
            <a:ext cx="3985491" cy="304800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 smtClean="0"/>
              <a:t>CLICK TO ADD TITLE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851537" y="3124025"/>
            <a:ext cx="925945" cy="270741"/>
          </a:xfrm>
        </p:spPr>
        <p:txBody>
          <a:bodyPr/>
          <a:lstStyle>
            <a:lvl1pPr>
              <a:defRPr sz="11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6"/>
            <a:ext cx="9144000" cy="685662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654-5188-CD46-A185-9584182943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01256" y="2060848"/>
            <a:ext cx="5315064" cy="822961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FFFFFF"/>
                </a:solidFill>
                <a:latin typeface="Arial"/>
                <a:ea typeface="黑体"/>
                <a:cs typeface="Arial"/>
              </a:defRPr>
            </a:lvl1pPr>
          </a:lstStyle>
          <a:p>
            <a:r>
              <a:rPr lang="zh-TW" altLang="en-US" dirty="0" smtClean="0"/>
              <a:t>中文标题位置排版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021" y="2694112"/>
            <a:ext cx="3985491" cy="304800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71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6"/>
            <a:ext cx="9144000" cy="685662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654-5188-CD46-A185-9584182943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01256" y="2060848"/>
            <a:ext cx="5315064" cy="822961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FFFFFF"/>
                </a:solidFill>
                <a:latin typeface="Arial"/>
                <a:ea typeface="黑体"/>
                <a:cs typeface="Arial"/>
              </a:defRPr>
            </a:lvl1pPr>
          </a:lstStyle>
          <a:p>
            <a:r>
              <a:rPr lang="zh-TW" altLang="en-US" dirty="0" smtClean="0"/>
              <a:t>中文标题位置排版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021" y="2694112"/>
            <a:ext cx="3985491" cy="304800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4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6"/>
            <a:ext cx="9144000" cy="685662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654-5188-CD46-A185-9584182943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01256" y="2060848"/>
            <a:ext cx="5315064" cy="822961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FFFFFF"/>
                </a:solidFill>
                <a:latin typeface="Arial"/>
                <a:ea typeface="黑体"/>
                <a:cs typeface="Arial"/>
              </a:defRPr>
            </a:lvl1pPr>
          </a:lstStyle>
          <a:p>
            <a:r>
              <a:rPr lang="zh-TW" altLang="en-US" dirty="0" smtClean="0"/>
              <a:t>中文标题位置排版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021" y="2694112"/>
            <a:ext cx="3985491" cy="304800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33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5580" y="6525344"/>
            <a:ext cx="4542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B30654-5188-CD46-A185-9584182943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4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0603" y="547200"/>
            <a:ext cx="7544977" cy="673100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rgbClr val="861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TW" altLang="en-US" dirty="0" smtClean="0"/>
              <a:t>中文标题位置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5580" y="6525344"/>
            <a:ext cx="4542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B30654-5188-CD46-A185-9584182943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20602" y="1586753"/>
            <a:ext cx="7544977" cy="452596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 sz="2000">
                <a:solidFill>
                  <a:srgbClr val="7F7F7F"/>
                </a:solidFill>
              </a:defRPr>
            </a:lvl2pPr>
            <a:lvl3pPr>
              <a:defRPr sz="1800">
                <a:solidFill>
                  <a:srgbClr val="7F7F7F"/>
                </a:solidFill>
              </a:defRPr>
            </a:lvl3pPr>
            <a:lvl4pPr>
              <a:defRPr sz="1600">
                <a:solidFill>
                  <a:srgbClr val="7F7F7F"/>
                </a:solidFill>
              </a:defRPr>
            </a:lvl4pPr>
            <a:lvl5pPr>
              <a:defRPr sz="16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内文</a:t>
            </a:r>
            <a:endParaRPr lang="en-US" altLang="zh-CN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820602" y="964502"/>
            <a:ext cx="7544976" cy="60871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副标题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5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654-5188-CD46-A185-958418294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0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30654-5188-CD46-A185-958418294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4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黑体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黑体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黑体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黑体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黑体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37097"/>
            <a:ext cx="6311590" cy="110995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3200" b="1" kern="100" dirty="0" smtClean="0">
                <a:latin typeface="微软雅黑"/>
                <a:ea typeface="微软雅黑"/>
                <a:cs typeface="微软雅黑"/>
              </a:rPr>
              <a:t>党支部课题研究经验交流</a:t>
            </a:r>
            <a:r>
              <a:rPr lang="en-US" altLang="zh-CN" sz="3200" b="1" kern="100" dirty="0" smtClean="0">
                <a:latin typeface="微软雅黑"/>
                <a:ea typeface="微软雅黑"/>
                <a:cs typeface="微软雅黑"/>
              </a:rPr>
              <a:t/>
            </a:r>
            <a:br>
              <a:rPr lang="en-US" altLang="zh-CN" sz="3200" b="1" kern="100" dirty="0" smtClean="0">
                <a:latin typeface="微软雅黑"/>
                <a:ea typeface="微软雅黑"/>
                <a:cs typeface="微软雅黑"/>
              </a:rPr>
            </a:br>
            <a:r>
              <a:rPr lang="en-US" altLang="zh-CN" sz="3200" b="1" kern="100" dirty="0" smtClean="0">
                <a:latin typeface="微软雅黑"/>
                <a:ea typeface="微软雅黑"/>
                <a:cs typeface="微软雅黑"/>
              </a:rPr>
              <a:t>——</a:t>
            </a:r>
            <a:r>
              <a:rPr lang="zh-CN" altLang="en-US" sz="2200" b="1" kern="100" dirty="0" smtClean="0">
                <a:latin typeface="微软雅黑"/>
                <a:ea typeface="微软雅黑"/>
                <a:cs typeface="微软雅黑"/>
              </a:rPr>
              <a:t>金融学院教职工第一党支部</a:t>
            </a:r>
            <a:endParaRPr lang="en-US" altLang="zh-CN" sz="2200" b="1" kern="1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3783580"/>
            <a:ext cx="3057293" cy="4468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b="1" kern="100" dirty="0" smtClean="0">
                <a:latin typeface="微软雅黑"/>
                <a:ea typeface="微软雅黑"/>
                <a:cs typeface="微软雅黑"/>
              </a:rPr>
              <a:t>  2014</a:t>
            </a:r>
            <a:r>
              <a:rPr lang="zh-CN" altLang="en-US" b="1" kern="100" dirty="0" smtClean="0">
                <a:latin typeface="微软雅黑"/>
                <a:ea typeface="微软雅黑"/>
                <a:cs typeface="微软雅黑"/>
              </a:rPr>
              <a:t>年</a:t>
            </a:r>
            <a:r>
              <a:rPr lang="en-US" altLang="zh-CN" b="1" kern="100" dirty="0" smtClean="0">
                <a:latin typeface="微软雅黑"/>
                <a:ea typeface="微软雅黑"/>
                <a:cs typeface="微软雅黑"/>
              </a:rPr>
              <a:t>6</a:t>
            </a:r>
            <a:r>
              <a:rPr lang="zh-CN" altLang="en-US" b="1" kern="100" dirty="0" smtClean="0">
                <a:latin typeface="微软雅黑"/>
                <a:ea typeface="微软雅黑"/>
                <a:cs typeface="微软雅黑"/>
              </a:rPr>
              <a:t>月</a:t>
            </a:r>
            <a:r>
              <a:rPr lang="en-US" altLang="zh-CN" b="1" kern="100" dirty="0" smtClean="0">
                <a:latin typeface="微软雅黑"/>
                <a:ea typeface="微软雅黑"/>
                <a:cs typeface="微软雅黑"/>
              </a:rPr>
              <a:t>19</a:t>
            </a:r>
            <a:r>
              <a:rPr lang="zh-CN" altLang="en-US" b="1" kern="100" dirty="0" smtClean="0">
                <a:latin typeface="微软雅黑"/>
                <a:ea typeface="微软雅黑"/>
                <a:cs typeface="微软雅黑"/>
              </a:rPr>
              <a:t>日</a:t>
            </a:r>
            <a:endParaRPr lang="zh-CN" altLang="zh-CN" sz="800" b="1" kern="100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7106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2553" y="3092450"/>
            <a:ext cx="7544977" cy="673100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   谢！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654-5188-CD46-A185-95841829438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654-5188-CD46-A185-958418294383}" type="slidenum">
              <a:rPr lang="en-US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2</a:t>
            </a:fld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zh-CN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目录</a:t>
            </a:r>
            <a:endParaRPr lang="zh-CN" altLang="en-US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828800" y="2024063"/>
            <a:ext cx="5410200" cy="665162"/>
            <a:chOff x="1152" y="1275"/>
            <a:chExt cx="3408" cy="419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11" name="AutoShape 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AutoShape 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AutoShape 7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861A3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160" y="1323"/>
              <a:ext cx="89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</a:t>
              </a:r>
              <a:endParaRPr lang="en-US" altLang="zh-C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gray">
            <a:xfrm>
              <a:off x="1270" y="1337"/>
              <a:ext cx="2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1828800" y="2938463"/>
            <a:ext cx="5410200" cy="665162"/>
            <a:chOff x="1152" y="1851"/>
            <a:chExt cx="3408" cy="419"/>
          </a:xfrm>
        </p:grpSpPr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19" name="AutoShape 1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AutoShape 1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AutoShape 15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536" y="2235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160" y="1899"/>
              <a:ext cx="89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调研</a:t>
              </a:r>
              <a:r>
                <a:rPr lang="zh-CN" altLang="en-US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安排</a:t>
              </a:r>
              <a:endParaRPr lang="en-US" altLang="zh-C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gray">
            <a:xfrm>
              <a:off x="1270" y="1913"/>
              <a:ext cx="2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1828800" y="3830638"/>
            <a:ext cx="5410200" cy="665162"/>
            <a:chOff x="1152" y="2413"/>
            <a:chExt cx="3408" cy="419"/>
          </a:xfrm>
        </p:grpSpPr>
        <p:grpSp>
          <p:nvGrpSpPr>
            <p:cNvPr id="23" name="Group 20"/>
            <p:cNvGrpSpPr>
              <a:grpSpLocks/>
            </p:cNvGrpSpPr>
            <p:nvPr/>
          </p:nvGrpSpPr>
          <p:grpSpPr bwMode="auto">
            <a:xfrm>
              <a:off x="1152" y="2413"/>
              <a:ext cx="480" cy="419"/>
              <a:chOff x="1110" y="2656"/>
              <a:chExt cx="1549" cy="1351"/>
            </a:xfrm>
          </p:grpSpPr>
          <p:sp>
            <p:nvSpPr>
              <p:cNvPr id="27" name="AutoShape 21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AutoShape 22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AutoShape 23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861A3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1536" y="2797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2160" y="2461"/>
              <a:ext cx="108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组织与分工</a:t>
              </a:r>
              <a:endParaRPr lang="en-US" altLang="zh-C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gray">
            <a:xfrm>
              <a:off x="1270" y="2475"/>
              <a:ext cx="2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grpSp>
        <p:nvGrpSpPr>
          <p:cNvPr id="30" name="Group 27"/>
          <p:cNvGrpSpPr>
            <a:grpSpLocks/>
          </p:cNvGrpSpPr>
          <p:nvPr/>
        </p:nvGrpSpPr>
        <p:grpSpPr bwMode="auto">
          <a:xfrm>
            <a:off x="1828800" y="4745038"/>
            <a:ext cx="5410200" cy="665162"/>
            <a:chOff x="1152" y="2989"/>
            <a:chExt cx="3408" cy="419"/>
          </a:xfrm>
        </p:grpSpPr>
        <p:grpSp>
          <p:nvGrpSpPr>
            <p:cNvPr id="31" name="Group 28"/>
            <p:cNvGrpSpPr>
              <a:grpSpLocks/>
            </p:cNvGrpSpPr>
            <p:nvPr/>
          </p:nvGrpSpPr>
          <p:grpSpPr bwMode="auto">
            <a:xfrm>
              <a:off x="1152" y="2989"/>
              <a:ext cx="480" cy="419"/>
              <a:chOff x="3174" y="2656"/>
              <a:chExt cx="1549" cy="1351"/>
            </a:xfrm>
          </p:grpSpPr>
          <p:sp>
            <p:nvSpPr>
              <p:cNvPr id="35" name="AutoShape 29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AutoShape 30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AutoShape 31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1536" y="3373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2160" y="3037"/>
              <a:ext cx="89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衍生效应</a:t>
              </a:r>
              <a:endParaRPr lang="en-US" altLang="zh-C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gray">
            <a:xfrm>
              <a:off x="1270" y="3051"/>
              <a:ext cx="2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43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9511" y="883750"/>
            <a:ext cx="7544977" cy="673100"/>
          </a:xfrm>
        </p:spPr>
        <p:txBody>
          <a:bodyPr/>
          <a:lstStyle/>
          <a:p>
            <a:r>
              <a:rPr lang="zh-CN" altLang="en-US" dirty="0" smtClean="0"/>
              <a:t>选题背景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654-5188-CD46-A185-958418294383}" type="slidenum"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3</a:t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2"/>
          <p:cNvSpPr>
            <a:spLocks/>
          </p:cNvSpPr>
          <p:nvPr/>
        </p:nvSpPr>
        <p:spPr bwMode="gray">
          <a:xfrm>
            <a:off x="3805238" y="3795713"/>
            <a:ext cx="1265237" cy="803275"/>
          </a:xfrm>
          <a:custGeom>
            <a:avLst/>
            <a:gdLst>
              <a:gd name="T0" fmla="*/ 982860549 w 797"/>
              <a:gd name="T1" fmla="*/ 0 h 506"/>
              <a:gd name="T2" fmla="*/ 1129029554 w 797"/>
              <a:gd name="T3" fmla="*/ 161290000 h 506"/>
              <a:gd name="T4" fmla="*/ 2008562944 w 797"/>
              <a:gd name="T5" fmla="*/ 1247478138 h 506"/>
              <a:gd name="T6" fmla="*/ 982860549 w 797"/>
              <a:gd name="T7" fmla="*/ 894656263 h 506"/>
              <a:gd name="T8" fmla="*/ 0 w 797"/>
              <a:gd name="T9" fmla="*/ 1275199063 h 506"/>
              <a:gd name="T10" fmla="*/ 982860549 w 797"/>
              <a:gd name="T11" fmla="*/ 0 h 5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7"/>
              <a:gd name="T19" fmla="*/ 0 h 506"/>
              <a:gd name="T20" fmla="*/ 797 w 797"/>
              <a:gd name="T21" fmla="*/ 506 h 5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7" h="506">
                <a:moveTo>
                  <a:pt x="390" y="0"/>
                </a:moveTo>
                <a:lnTo>
                  <a:pt x="448" y="64"/>
                </a:lnTo>
                <a:lnTo>
                  <a:pt x="797" y="495"/>
                </a:lnTo>
                <a:lnTo>
                  <a:pt x="390" y="355"/>
                </a:lnTo>
                <a:lnTo>
                  <a:pt x="0" y="506"/>
                </a:lnTo>
                <a:lnTo>
                  <a:pt x="390" y="0"/>
                </a:lnTo>
                <a:close/>
              </a:path>
            </a:pathLst>
          </a:custGeom>
          <a:gradFill rotWithShape="1">
            <a:gsLst>
              <a:gs pos="0">
                <a:srgbClr val="9999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gray">
          <a:xfrm>
            <a:off x="4443413" y="2817813"/>
            <a:ext cx="1735137" cy="1117600"/>
          </a:xfrm>
          <a:custGeom>
            <a:avLst/>
            <a:gdLst>
              <a:gd name="T0" fmla="*/ 161289954 w 1093"/>
              <a:gd name="T1" fmla="*/ 1774190000 h 704"/>
              <a:gd name="T2" fmla="*/ 0 w 1093"/>
              <a:gd name="T3" fmla="*/ 1567537188 h 704"/>
              <a:gd name="T4" fmla="*/ 2066527530 w 1093"/>
              <a:gd name="T5" fmla="*/ 0 h 704"/>
              <a:gd name="T6" fmla="*/ 2147483647 w 1093"/>
              <a:gd name="T7" fmla="*/ 1141631575 h 704"/>
              <a:gd name="T8" fmla="*/ 161289954 w 1093"/>
              <a:gd name="T9" fmla="*/ 1774190000 h 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3"/>
              <a:gd name="T16" fmla="*/ 0 h 704"/>
              <a:gd name="T17" fmla="*/ 1093 w 1093"/>
              <a:gd name="T18" fmla="*/ 704 h 7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3" h="704">
                <a:moveTo>
                  <a:pt x="64" y="704"/>
                </a:moveTo>
                <a:lnTo>
                  <a:pt x="0" y="622"/>
                </a:lnTo>
                <a:lnTo>
                  <a:pt x="820" y="0"/>
                </a:lnTo>
                <a:lnTo>
                  <a:pt x="1093" y="453"/>
                </a:lnTo>
                <a:lnTo>
                  <a:pt x="64" y="704"/>
                </a:lnTo>
                <a:close/>
              </a:path>
            </a:pathLst>
          </a:custGeom>
          <a:gradFill rotWithShape="1">
            <a:gsLst>
              <a:gs pos="0">
                <a:srgbClr val="DAB720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gray">
          <a:xfrm>
            <a:off x="2973388" y="2844800"/>
            <a:ext cx="1470025" cy="1117600"/>
          </a:xfrm>
          <a:custGeom>
            <a:avLst/>
            <a:gdLst>
              <a:gd name="T0" fmla="*/ 2147483647 w 926"/>
              <a:gd name="T1" fmla="*/ 1539816263 h 704"/>
              <a:gd name="T2" fmla="*/ 2127011875 w 926"/>
              <a:gd name="T3" fmla="*/ 1774190000 h 704"/>
              <a:gd name="T4" fmla="*/ 0 w 926"/>
              <a:gd name="T5" fmla="*/ 1232357200 h 704"/>
              <a:gd name="T6" fmla="*/ 793850013 w 926"/>
              <a:gd name="T7" fmla="*/ 0 h 704"/>
              <a:gd name="T8" fmla="*/ 2147483647 w 926"/>
              <a:gd name="T9" fmla="*/ 1539816263 h 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6"/>
              <a:gd name="T16" fmla="*/ 0 h 704"/>
              <a:gd name="T17" fmla="*/ 926 w 926"/>
              <a:gd name="T18" fmla="*/ 704 h 7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6" h="704">
                <a:moveTo>
                  <a:pt x="926" y="611"/>
                </a:moveTo>
                <a:lnTo>
                  <a:pt x="844" y="704"/>
                </a:lnTo>
                <a:lnTo>
                  <a:pt x="0" y="489"/>
                </a:lnTo>
                <a:lnTo>
                  <a:pt x="315" y="0"/>
                </a:lnTo>
                <a:lnTo>
                  <a:pt x="926" y="611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A3C97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1209675" y="1558925"/>
            <a:ext cx="2257425" cy="2257425"/>
            <a:chOff x="867" y="738"/>
            <a:chExt cx="1422" cy="1422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gray">
            <a:xfrm>
              <a:off x="867" y="738"/>
              <a:ext cx="1422" cy="1422"/>
            </a:xfrm>
            <a:prstGeom prst="ellipse">
              <a:avLst/>
            </a:prstGeom>
            <a:gradFill rotWithShape="1">
              <a:gsLst>
                <a:gs pos="0">
                  <a:srgbClr val="7C9959"/>
                </a:gs>
                <a:gs pos="100000">
                  <a:srgbClr val="A3C975"/>
                </a:gs>
              </a:gsLst>
              <a:lin ang="2700000" scaled="1"/>
            </a:gradFill>
            <a:ln w="38100" algn="ctr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gray">
            <a:xfrm>
              <a:off x="909" y="774"/>
              <a:ext cx="1337" cy="1348"/>
            </a:xfrm>
            <a:prstGeom prst="ellipse">
              <a:avLst/>
            </a:prstGeom>
            <a:gradFill rotWithShape="1">
              <a:gsLst>
                <a:gs pos="0">
                  <a:srgbClr val="A3C975"/>
                </a:gs>
                <a:gs pos="100000">
                  <a:srgbClr val="7C995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gray">
          <a:xfrm>
            <a:off x="1384300" y="2636837"/>
            <a:ext cx="1946275" cy="48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党的组织细胞</a:t>
            </a:r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>
              <a:lnSpc>
                <a:spcPct val="110000"/>
              </a:lnSpc>
            </a:pP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5698331" y="1538288"/>
            <a:ext cx="2257425" cy="2257425"/>
            <a:chOff x="867" y="738"/>
            <a:chExt cx="1422" cy="1422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867" y="738"/>
              <a:ext cx="1422" cy="1422"/>
            </a:xfrm>
            <a:prstGeom prst="ellipse">
              <a:avLst/>
            </a:prstGeom>
            <a:gradFill rotWithShape="1">
              <a:gsLst>
                <a:gs pos="0">
                  <a:srgbClr val="A19D57"/>
                </a:gs>
                <a:gs pos="100000">
                  <a:srgbClr val="D3CE73"/>
                </a:gs>
              </a:gsLst>
              <a:lin ang="2700000" scaled="1"/>
            </a:gradFill>
            <a:ln w="38100" algn="ctr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909" y="774"/>
              <a:ext cx="1337" cy="1348"/>
            </a:xfrm>
            <a:prstGeom prst="ellipse">
              <a:avLst/>
            </a:prstGeom>
            <a:gradFill rotWithShape="1">
              <a:gsLst>
                <a:gs pos="0">
                  <a:srgbClr val="D3CE73"/>
                </a:gs>
                <a:gs pos="100000">
                  <a:srgbClr val="A19D5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Rectangle 13"/>
          <p:cNvSpPr>
            <a:spLocks noChangeArrowheads="1"/>
          </p:cNvSpPr>
          <p:nvPr/>
        </p:nvSpPr>
        <p:spPr bwMode="gray">
          <a:xfrm>
            <a:off x="5853112" y="2602586"/>
            <a:ext cx="1946275" cy="48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归属感</a:t>
            </a:r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思想交流机会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3336925" y="4330700"/>
            <a:ext cx="2257425" cy="2257425"/>
            <a:chOff x="867" y="738"/>
            <a:chExt cx="1422" cy="1422"/>
          </a:xfrm>
        </p:grpSpPr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867" y="738"/>
              <a:ext cx="1422" cy="1422"/>
            </a:xfrm>
            <a:prstGeom prst="ellipse">
              <a:avLst/>
            </a:prstGeom>
            <a:gradFill rotWithShape="1">
              <a:gsLst>
                <a:gs pos="0">
                  <a:srgbClr val="7474C2"/>
                </a:gs>
                <a:gs pos="100000">
                  <a:srgbClr val="9999FF"/>
                </a:gs>
              </a:gsLst>
              <a:lin ang="2700000" scaled="1"/>
            </a:gradFill>
            <a:ln w="38100" algn="ctr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gray">
            <a:xfrm>
              <a:off x="909" y="774"/>
              <a:ext cx="1337" cy="1348"/>
            </a:xfrm>
            <a:prstGeom prst="ellipse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7474C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Rectangle 17"/>
          <p:cNvSpPr>
            <a:spLocks noChangeArrowheads="1"/>
          </p:cNvSpPr>
          <p:nvPr/>
        </p:nvSpPr>
        <p:spPr bwMode="gray">
          <a:xfrm>
            <a:off x="3544888" y="5457825"/>
            <a:ext cx="1946275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师生感情融洽</a:t>
            </a:r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家庭氛围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19"/>
          <p:cNvSpPr>
            <a:spLocks/>
          </p:cNvSpPr>
          <p:nvPr/>
        </p:nvSpPr>
        <p:spPr bwMode="gray">
          <a:xfrm>
            <a:off x="3448050" y="4395788"/>
            <a:ext cx="2024063" cy="785812"/>
          </a:xfrm>
          <a:custGeom>
            <a:avLst/>
            <a:gdLst>
              <a:gd name="T0" fmla="*/ 0 w 1291"/>
              <a:gd name="T1" fmla="*/ 1247475756 h 495"/>
              <a:gd name="T2" fmla="*/ 2147483647 w 1291"/>
              <a:gd name="T3" fmla="*/ 1229835467 h 495"/>
              <a:gd name="T4" fmla="*/ 2147483647 w 1291"/>
              <a:gd name="T5" fmla="*/ 393144125 h 495"/>
              <a:gd name="T6" fmla="*/ 1560878681 w 1291"/>
              <a:gd name="T7" fmla="*/ 0 h 495"/>
              <a:gd name="T8" fmla="*/ 565357953 w 1291"/>
              <a:gd name="T9" fmla="*/ 360381321 h 495"/>
              <a:gd name="T10" fmla="*/ 0 w 1291"/>
              <a:gd name="T11" fmla="*/ 1247475756 h 4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91"/>
              <a:gd name="T19" fmla="*/ 0 h 495"/>
              <a:gd name="T20" fmla="*/ 1291 w 1291"/>
              <a:gd name="T21" fmla="*/ 495 h 4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91" h="495">
                <a:moveTo>
                  <a:pt x="0" y="495"/>
                </a:moveTo>
                <a:lnTo>
                  <a:pt x="1291" y="488"/>
                </a:lnTo>
                <a:cubicBezTo>
                  <a:pt x="1255" y="336"/>
                  <a:pt x="1163" y="231"/>
                  <a:pt x="1079" y="156"/>
                </a:cubicBezTo>
                <a:cubicBezTo>
                  <a:pt x="995" y="81"/>
                  <a:pt x="854" y="0"/>
                  <a:pt x="635" y="0"/>
                </a:cubicBezTo>
                <a:cubicBezTo>
                  <a:pt x="416" y="0"/>
                  <a:pt x="340" y="63"/>
                  <a:pt x="230" y="143"/>
                </a:cubicBezTo>
                <a:cubicBezTo>
                  <a:pt x="120" y="223"/>
                  <a:pt x="6" y="413"/>
                  <a:pt x="0" y="495"/>
                </a:cubicBezTo>
                <a:close/>
              </a:path>
            </a:pathLst>
          </a:cu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black">
          <a:xfrm>
            <a:off x="3586163" y="4708525"/>
            <a:ext cx="1836737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道口特色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21"/>
          <p:cNvSpPr>
            <a:spLocks/>
          </p:cNvSpPr>
          <p:nvPr/>
        </p:nvSpPr>
        <p:spPr bwMode="gray">
          <a:xfrm>
            <a:off x="5810250" y="1614488"/>
            <a:ext cx="2033588" cy="781050"/>
          </a:xfrm>
          <a:custGeom>
            <a:avLst/>
            <a:gdLst>
              <a:gd name="T0" fmla="*/ 0 w 1293"/>
              <a:gd name="T1" fmla="*/ 1234876563 h 492"/>
              <a:gd name="T2" fmla="*/ 2147483647 w 1293"/>
              <a:gd name="T3" fmla="*/ 1239916875 h 492"/>
              <a:gd name="T4" fmla="*/ 2147483647 w 1293"/>
              <a:gd name="T5" fmla="*/ 403225000 h 492"/>
              <a:gd name="T6" fmla="*/ 1602890418 w 1293"/>
              <a:gd name="T7" fmla="*/ 0 h 492"/>
              <a:gd name="T8" fmla="*/ 573874444 w 1293"/>
              <a:gd name="T9" fmla="*/ 370463763 h 492"/>
              <a:gd name="T10" fmla="*/ 0 w 1293"/>
              <a:gd name="T11" fmla="*/ 1234876563 h 4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93"/>
              <a:gd name="T19" fmla="*/ 0 h 492"/>
              <a:gd name="T20" fmla="*/ 1293 w 1293"/>
              <a:gd name="T21" fmla="*/ 492 h 4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93" h="492">
                <a:moveTo>
                  <a:pt x="0" y="490"/>
                </a:moveTo>
                <a:lnTo>
                  <a:pt x="1293" y="492"/>
                </a:lnTo>
                <a:cubicBezTo>
                  <a:pt x="1257" y="340"/>
                  <a:pt x="1165" y="235"/>
                  <a:pt x="1081" y="160"/>
                </a:cubicBezTo>
                <a:cubicBezTo>
                  <a:pt x="997" y="85"/>
                  <a:pt x="867" y="0"/>
                  <a:pt x="648" y="0"/>
                </a:cubicBezTo>
                <a:cubicBezTo>
                  <a:pt x="429" y="0"/>
                  <a:pt x="342" y="67"/>
                  <a:pt x="232" y="147"/>
                </a:cubicBezTo>
                <a:cubicBezTo>
                  <a:pt x="122" y="227"/>
                  <a:pt x="18" y="421"/>
                  <a:pt x="0" y="490"/>
                </a:cubicBezTo>
                <a:close/>
              </a:path>
            </a:pathLst>
          </a:custGeom>
          <a:solidFill>
            <a:srgbClr val="D3CE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22"/>
          <p:cNvSpPr>
            <a:spLocks/>
          </p:cNvSpPr>
          <p:nvPr/>
        </p:nvSpPr>
        <p:spPr bwMode="gray">
          <a:xfrm>
            <a:off x="1311275" y="1616075"/>
            <a:ext cx="2038350" cy="785813"/>
          </a:xfrm>
          <a:custGeom>
            <a:avLst/>
            <a:gdLst>
              <a:gd name="T0" fmla="*/ 0 w 1284"/>
              <a:gd name="T1" fmla="*/ 1247478931 h 495"/>
              <a:gd name="T2" fmla="*/ 2147483647 w 1284"/>
              <a:gd name="T3" fmla="*/ 1239917664 h 495"/>
              <a:gd name="T4" fmla="*/ 2147483647 w 1284"/>
              <a:gd name="T5" fmla="*/ 403225257 h 495"/>
              <a:gd name="T6" fmla="*/ 1610380638 w 1284"/>
              <a:gd name="T7" fmla="*/ 0 h 495"/>
              <a:gd name="T8" fmla="*/ 561995638 w 1284"/>
              <a:gd name="T9" fmla="*/ 370463998 h 495"/>
              <a:gd name="T10" fmla="*/ 0 w 1284"/>
              <a:gd name="T11" fmla="*/ 1247478931 h 4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4"/>
              <a:gd name="T19" fmla="*/ 0 h 495"/>
              <a:gd name="T20" fmla="*/ 1284 w 1284"/>
              <a:gd name="T21" fmla="*/ 495 h 4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4" h="495">
                <a:moveTo>
                  <a:pt x="0" y="495"/>
                </a:moveTo>
                <a:lnTo>
                  <a:pt x="1284" y="492"/>
                </a:lnTo>
                <a:cubicBezTo>
                  <a:pt x="1248" y="340"/>
                  <a:pt x="1156" y="235"/>
                  <a:pt x="1072" y="160"/>
                </a:cubicBezTo>
                <a:cubicBezTo>
                  <a:pt x="988" y="85"/>
                  <a:pt x="858" y="0"/>
                  <a:pt x="639" y="0"/>
                </a:cubicBezTo>
                <a:cubicBezTo>
                  <a:pt x="420" y="0"/>
                  <a:pt x="333" y="67"/>
                  <a:pt x="223" y="147"/>
                </a:cubicBezTo>
                <a:cubicBezTo>
                  <a:pt x="113" y="227"/>
                  <a:pt x="18" y="426"/>
                  <a:pt x="0" y="495"/>
                </a:cubicBezTo>
                <a:close/>
              </a:path>
            </a:pathLst>
          </a:custGeom>
          <a:solidFill>
            <a:srgbClr val="A3C9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black">
          <a:xfrm>
            <a:off x="5921375" y="1927225"/>
            <a:ext cx="1836738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支部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生活价值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black">
          <a:xfrm>
            <a:off x="1439863" y="1936750"/>
            <a:ext cx="1836737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支部的意义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25"/>
          <p:cNvSpPr>
            <a:spLocks/>
          </p:cNvSpPr>
          <p:nvPr/>
        </p:nvSpPr>
        <p:spPr bwMode="gray">
          <a:xfrm>
            <a:off x="4277519" y="2751137"/>
            <a:ext cx="588962" cy="1184276"/>
          </a:xfrm>
          <a:custGeom>
            <a:avLst/>
            <a:gdLst/>
            <a:ahLst/>
            <a:cxnLst>
              <a:cxn ang="0">
                <a:pos x="166" y="611"/>
              </a:cxn>
              <a:cxn ang="0">
                <a:pos x="92" y="813"/>
              </a:cxn>
              <a:cxn ang="0">
                <a:pos x="112" y="1008"/>
              </a:cxn>
              <a:cxn ang="0">
                <a:pos x="104" y="1192"/>
              </a:cxn>
              <a:cxn ang="0">
                <a:pos x="124" y="1383"/>
              </a:cxn>
              <a:cxn ang="0">
                <a:pos x="104" y="1555"/>
              </a:cxn>
              <a:cxn ang="0">
                <a:pos x="88" y="1674"/>
              </a:cxn>
              <a:cxn ang="0">
                <a:pos x="10" y="1800"/>
              </a:cxn>
              <a:cxn ang="0">
                <a:pos x="64" y="1982"/>
              </a:cxn>
              <a:cxn ang="0">
                <a:pos x="173" y="2259"/>
              </a:cxn>
              <a:cxn ang="0">
                <a:pos x="301" y="2490"/>
              </a:cxn>
              <a:cxn ang="0">
                <a:pos x="391" y="2676"/>
              </a:cxn>
              <a:cxn ang="0">
                <a:pos x="346" y="2816"/>
              </a:cxn>
              <a:cxn ang="0">
                <a:pos x="260" y="2919"/>
              </a:cxn>
              <a:cxn ang="0">
                <a:pos x="367" y="2961"/>
              </a:cxn>
              <a:cxn ang="0">
                <a:pos x="298" y="3273"/>
              </a:cxn>
              <a:cxn ang="0">
                <a:pos x="361" y="3396"/>
              </a:cxn>
              <a:cxn ang="0">
                <a:pos x="515" y="3140"/>
              </a:cxn>
              <a:cxn ang="0">
                <a:pos x="631" y="2934"/>
              </a:cxn>
              <a:cxn ang="0">
                <a:pos x="667" y="2771"/>
              </a:cxn>
              <a:cxn ang="0">
                <a:pos x="679" y="2640"/>
              </a:cxn>
              <a:cxn ang="0">
                <a:pos x="703" y="2448"/>
              </a:cxn>
              <a:cxn ang="0">
                <a:pos x="733" y="2257"/>
              </a:cxn>
              <a:cxn ang="0">
                <a:pos x="796" y="2021"/>
              </a:cxn>
              <a:cxn ang="0">
                <a:pos x="757" y="1725"/>
              </a:cxn>
              <a:cxn ang="0">
                <a:pos x="740" y="1476"/>
              </a:cxn>
              <a:cxn ang="0">
                <a:pos x="787" y="1280"/>
              </a:cxn>
              <a:cxn ang="0">
                <a:pos x="842" y="1223"/>
              </a:cxn>
              <a:cxn ang="0">
                <a:pos x="1093" y="1083"/>
              </a:cxn>
              <a:cxn ang="0">
                <a:pos x="1241" y="902"/>
              </a:cxn>
              <a:cxn ang="0">
                <a:pos x="1201" y="720"/>
              </a:cxn>
              <a:cxn ang="0">
                <a:pos x="1055" y="569"/>
              </a:cxn>
              <a:cxn ang="0">
                <a:pos x="1081" y="345"/>
              </a:cxn>
              <a:cxn ang="0">
                <a:pos x="999" y="249"/>
              </a:cxn>
              <a:cxn ang="0">
                <a:pos x="927" y="515"/>
              </a:cxn>
              <a:cxn ang="0">
                <a:pos x="866" y="690"/>
              </a:cxn>
              <a:cxn ang="0">
                <a:pos x="832" y="699"/>
              </a:cxn>
              <a:cxn ang="0">
                <a:pos x="656" y="641"/>
              </a:cxn>
              <a:cxn ang="0">
                <a:pos x="533" y="545"/>
              </a:cxn>
              <a:cxn ang="0">
                <a:pos x="595" y="434"/>
              </a:cxn>
              <a:cxn ang="0">
                <a:pos x="592" y="374"/>
              </a:cxn>
              <a:cxn ang="0">
                <a:pos x="613" y="345"/>
              </a:cxn>
              <a:cxn ang="0">
                <a:pos x="599" y="270"/>
              </a:cxn>
              <a:cxn ang="0">
                <a:pos x="617" y="231"/>
              </a:cxn>
              <a:cxn ang="0">
                <a:pos x="575" y="146"/>
              </a:cxn>
              <a:cxn ang="0">
                <a:pos x="550" y="98"/>
              </a:cxn>
              <a:cxn ang="0">
                <a:pos x="416" y="11"/>
              </a:cxn>
              <a:cxn ang="0">
                <a:pos x="256" y="12"/>
              </a:cxn>
              <a:cxn ang="0">
                <a:pos x="134" y="75"/>
              </a:cxn>
              <a:cxn ang="0">
                <a:pos x="112" y="126"/>
              </a:cxn>
              <a:cxn ang="0">
                <a:pos x="85" y="200"/>
              </a:cxn>
              <a:cxn ang="0">
                <a:pos x="58" y="269"/>
              </a:cxn>
              <a:cxn ang="0">
                <a:pos x="85" y="318"/>
              </a:cxn>
            </a:cxnLst>
            <a:rect l="0" t="0" r="r" b="b"/>
            <a:pathLst>
              <a:path w="1243" h="3407">
                <a:moveTo>
                  <a:pt x="109" y="377"/>
                </a:moveTo>
                <a:lnTo>
                  <a:pt x="128" y="466"/>
                </a:lnTo>
                <a:cubicBezTo>
                  <a:pt x="137" y="505"/>
                  <a:pt x="151" y="571"/>
                  <a:pt x="166" y="611"/>
                </a:cubicBezTo>
                <a:cubicBezTo>
                  <a:pt x="181" y="651"/>
                  <a:pt x="222" y="678"/>
                  <a:pt x="217" y="704"/>
                </a:cubicBezTo>
                <a:lnTo>
                  <a:pt x="133" y="770"/>
                </a:lnTo>
                <a:cubicBezTo>
                  <a:pt x="112" y="788"/>
                  <a:pt x="98" y="794"/>
                  <a:pt x="92" y="813"/>
                </a:cubicBezTo>
                <a:cubicBezTo>
                  <a:pt x="85" y="829"/>
                  <a:pt x="95" y="865"/>
                  <a:pt x="95" y="884"/>
                </a:cubicBezTo>
                <a:cubicBezTo>
                  <a:pt x="95" y="903"/>
                  <a:pt x="88" y="905"/>
                  <a:pt x="91" y="926"/>
                </a:cubicBezTo>
                <a:lnTo>
                  <a:pt x="112" y="1008"/>
                </a:lnTo>
                <a:lnTo>
                  <a:pt x="128" y="1079"/>
                </a:lnTo>
                <a:lnTo>
                  <a:pt x="113" y="1112"/>
                </a:lnTo>
                <a:lnTo>
                  <a:pt x="104" y="1192"/>
                </a:lnTo>
                <a:lnTo>
                  <a:pt x="113" y="1274"/>
                </a:lnTo>
                <a:cubicBezTo>
                  <a:pt x="115" y="1297"/>
                  <a:pt x="111" y="1314"/>
                  <a:pt x="113" y="1332"/>
                </a:cubicBezTo>
                <a:cubicBezTo>
                  <a:pt x="115" y="1351"/>
                  <a:pt x="122" y="1366"/>
                  <a:pt x="124" y="1383"/>
                </a:cubicBezTo>
                <a:cubicBezTo>
                  <a:pt x="126" y="1400"/>
                  <a:pt x="125" y="1418"/>
                  <a:pt x="128" y="1434"/>
                </a:cubicBezTo>
                <a:cubicBezTo>
                  <a:pt x="123" y="1450"/>
                  <a:pt x="99" y="1467"/>
                  <a:pt x="95" y="1487"/>
                </a:cubicBezTo>
                <a:cubicBezTo>
                  <a:pt x="91" y="1507"/>
                  <a:pt x="103" y="1535"/>
                  <a:pt x="104" y="1555"/>
                </a:cubicBezTo>
                <a:lnTo>
                  <a:pt x="95" y="1595"/>
                </a:lnTo>
                <a:lnTo>
                  <a:pt x="85" y="1629"/>
                </a:lnTo>
                <a:lnTo>
                  <a:pt x="88" y="1674"/>
                </a:lnTo>
                <a:cubicBezTo>
                  <a:pt x="86" y="1687"/>
                  <a:pt x="74" y="1696"/>
                  <a:pt x="71" y="1707"/>
                </a:cubicBezTo>
                <a:cubicBezTo>
                  <a:pt x="68" y="1718"/>
                  <a:pt x="79" y="1728"/>
                  <a:pt x="68" y="1743"/>
                </a:cubicBezTo>
                <a:cubicBezTo>
                  <a:pt x="58" y="1758"/>
                  <a:pt x="18" y="1782"/>
                  <a:pt x="10" y="1800"/>
                </a:cubicBezTo>
                <a:cubicBezTo>
                  <a:pt x="0" y="1817"/>
                  <a:pt x="11" y="1822"/>
                  <a:pt x="19" y="1854"/>
                </a:cubicBezTo>
                <a:lnTo>
                  <a:pt x="28" y="1916"/>
                </a:lnTo>
                <a:lnTo>
                  <a:pt x="64" y="1982"/>
                </a:lnTo>
                <a:lnTo>
                  <a:pt x="71" y="2037"/>
                </a:lnTo>
                <a:lnTo>
                  <a:pt x="85" y="2090"/>
                </a:lnTo>
                <a:lnTo>
                  <a:pt x="173" y="2259"/>
                </a:lnTo>
                <a:lnTo>
                  <a:pt x="223" y="2352"/>
                </a:lnTo>
                <a:lnTo>
                  <a:pt x="249" y="2402"/>
                </a:lnTo>
                <a:lnTo>
                  <a:pt x="301" y="2490"/>
                </a:lnTo>
                <a:lnTo>
                  <a:pt x="335" y="2559"/>
                </a:lnTo>
                <a:lnTo>
                  <a:pt x="362" y="2615"/>
                </a:lnTo>
                <a:cubicBezTo>
                  <a:pt x="371" y="2634"/>
                  <a:pt x="385" y="2659"/>
                  <a:pt x="391" y="2676"/>
                </a:cubicBezTo>
                <a:cubicBezTo>
                  <a:pt x="397" y="2693"/>
                  <a:pt x="392" y="2702"/>
                  <a:pt x="401" y="2717"/>
                </a:cubicBezTo>
                <a:lnTo>
                  <a:pt x="443" y="2765"/>
                </a:lnTo>
                <a:lnTo>
                  <a:pt x="346" y="2816"/>
                </a:lnTo>
                <a:lnTo>
                  <a:pt x="262" y="2874"/>
                </a:lnTo>
                <a:cubicBezTo>
                  <a:pt x="248" y="2892"/>
                  <a:pt x="263" y="2915"/>
                  <a:pt x="263" y="2922"/>
                </a:cubicBezTo>
                <a:cubicBezTo>
                  <a:pt x="263" y="2929"/>
                  <a:pt x="254" y="2913"/>
                  <a:pt x="260" y="2919"/>
                </a:cubicBezTo>
                <a:cubicBezTo>
                  <a:pt x="266" y="2932"/>
                  <a:pt x="276" y="2956"/>
                  <a:pt x="298" y="2958"/>
                </a:cubicBezTo>
                <a:lnTo>
                  <a:pt x="386" y="2942"/>
                </a:lnTo>
                <a:lnTo>
                  <a:pt x="367" y="2961"/>
                </a:lnTo>
                <a:lnTo>
                  <a:pt x="341" y="3069"/>
                </a:lnTo>
                <a:lnTo>
                  <a:pt x="370" y="3103"/>
                </a:lnTo>
                <a:lnTo>
                  <a:pt x="298" y="3273"/>
                </a:lnTo>
                <a:lnTo>
                  <a:pt x="268" y="3344"/>
                </a:lnTo>
                <a:cubicBezTo>
                  <a:pt x="266" y="3363"/>
                  <a:pt x="269" y="3380"/>
                  <a:pt x="284" y="3389"/>
                </a:cubicBezTo>
                <a:cubicBezTo>
                  <a:pt x="296" y="3397"/>
                  <a:pt x="335" y="3407"/>
                  <a:pt x="361" y="3396"/>
                </a:cubicBezTo>
                <a:lnTo>
                  <a:pt x="443" y="3321"/>
                </a:lnTo>
                <a:lnTo>
                  <a:pt x="491" y="3249"/>
                </a:lnTo>
                <a:lnTo>
                  <a:pt x="515" y="3140"/>
                </a:lnTo>
                <a:lnTo>
                  <a:pt x="564" y="3103"/>
                </a:lnTo>
                <a:lnTo>
                  <a:pt x="588" y="3055"/>
                </a:lnTo>
                <a:lnTo>
                  <a:pt x="631" y="2934"/>
                </a:lnTo>
                <a:lnTo>
                  <a:pt x="647" y="2831"/>
                </a:lnTo>
                <a:lnTo>
                  <a:pt x="668" y="2811"/>
                </a:lnTo>
                <a:cubicBezTo>
                  <a:pt x="671" y="2801"/>
                  <a:pt x="665" y="2789"/>
                  <a:pt x="667" y="2771"/>
                </a:cubicBezTo>
                <a:cubicBezTo>
                  <a:pt x="669" y="2753"/>
                  <a:pt x="679" y="2716"/>
                  <a:pt x="680" y="2702"/>
                </a:cubicBezTo>
                <a:cubicBezTo>
                  <a:pt x="678" y="2685"/>
                  <a:pt x="670" y="2695"/>
                  <a:pt x="670" y="2685"/>
                </a:cubicBezTo>
                <a:lnTo>
                  <a:pt x="679" y="2640"/>
                </a:lnTo>
                <a:lnTo>
                  <a:pt x="676" y="2589"/>
                </a:lnTo>
                <a:lnTo>
                  <a:pt x="685" y="2499"/>
                </a:lnTo>
                <a:lnTo>
                  <a:pt x="703" y="2448"/>
                </a:lnTo>
                <a:lnTo>
                  <a:pt x="712" y="2400"/>
                </a:lnTo>
                <a:lnTo>
                  <a:pt x="718" y="2331"/>
                </a:lnTo>
                <a:lnTo>
                  <a:pt x="733" y="2257"/>
                </a:lnTo>
                <a:lnTo>
                  <a:pt x="760" y="2133"/>
                </a:lnTo>
                <a:cubicBezTo>
                  <a:pt x="771" y="2106"/>
                  <a:pt x="793" y="2115"/>
                  <a:pt x="799" y="2096"/>
                </a:cubicBezTo>
                <a:cubicBezTo>
                  <a:pt x="805" y="2077"/>
                  <a:pt x="802" y="2051"/>
                  <a:pt x="796" y="2021"/>
                </a:cubicBezTo>
                <a:lnTo>
                  <a:pt x="764" y="1916"/>
                </a:lnTo>
                <a:lnTo>
                  <a:pt x="769" y="1788"/>
                </a:lnTo>
                <a:lnTo>
                  <a:pt x="757" y="1725"/>
                </a:lnTo>
                <a:lnTo>
                  <a:pt x="758" y="1676"/>
                </a:lnTo>
                <a:lnTo>
                  <a:pt x="745" y="1625"/>
                </a:lnTo>
                <a:lnTo>
                  <a:pt x="740" y="1476"/>
                </a:lnTo>
                <a:lnTo>
                  <a:pt x="757" y="1418"/>
                </a:lnTo>
                <a:lnTo>
                  <a:pt x="767" y="1338"/>
                </a:lnTo>
                <a:lnTo>
                  <a:pt x="787" y="1280"/>
                </a:lnTo>
                <a:lnTo>
                  <a:pt x="797" y="1223"/>
                </a:lnTo>
                <a:lnTo>
                  <a:pt x="806" y="1218"/>
                </a:lnTo>
                <a:lnTo>
                  <a:pt x="842" y="1223"/>
                </a:lnTo>
                <a:lnTo>
                  <a:pt x="997" y="1176"/>
                </a:lnTo>
                <a:lnTo>
                  <a:pt x="1070" y="1137"/>
                </a:lnTo>
                <a:lnTo>
                  <a:pt x="1093" y="1083"/>
                </a:lnTo>
                <a:cubicBezTo>
                  <a:pt x="1116" y="1063"/>
                  <a:pt x="1187" y="1039"/>
                  <a:pt x="1207" y="1017"/>
                </a:cubicBezTo>
                <a:cubicBezTo>
                  <a:pt x="1226" y="993"/>
                  <a:pt x="1204" y="970"/>
                  <a:pt x="1210" y="951"/>
                </a:cubicBezTo>
                <a:cubicBezTo>
                  <a:pt x="1216" y="932"/>
                  <a:pt x="1238" y="919"/>
                  <a:pt x="1241" y="902"/>
                </a:cubicBezTo>
                <a:cubicBezTo>
                  <a:pt x="1243" y="881"/>
                  <a:pt x="1230" y="867"/>
                  <a:pt x="1229" y="848"/>
                </a:cubicBezTo>
                <a:cubicBezTo>
                  <a:pt x="1228" y="829"/>
                  <a:pt x="1242" y="810"/>
                  <a:pt x="1237" y="789"/>
                </a:cubicBezTo>
                <a:cubicBezTo>
                  <a:pt x="1234" y="763"/>
                  <a:pt x="1208" y="745"/>
                  <a:pt x="1201" y="720"/>
                </a:cubicBezTo>
                <a:cubicBezTo>
                  <a:pt x="1195" y="689"/>
                  <a:pt x="1208" y="660"/>
                  <a:pt x="1195" y="641"/>
                </a:cubicBezTo>
                <a:cubicBezTo>
                  <a:pt x="1179" y="620"/>
                  <a:pt x="1144" y="620"/>
                  <a:pt x="1121" y="608"/>
                </a:cubicBezTo>
                <a:cubicBezTo>
                  <a:pt x="1098" y="596"/>
                  <a:pt x="1069" y="583"/>
                  <a:pt x="1055" y="569"/>
                </a:cubicBezTo>
                <a:cubicBezTo>
                  <a:pt x="1037" y="556"/>
                  <a:pt x="1038" y="541"/>
                  <a:pt x="1037" y="522"/>
                </a:cubicBezTo>
                <a:cubicBezTo>
                  <a:pt x="1036" y="503"/>
                  <a:pt x="1044" y="481"/>
                  <a:pt x="1051" y="452"/>
                </a:cubicBezTo>
                <a:cubicBezTo>
                  <a:pt x="1058" y="423"/>
                  <a:pt x="1076" y="374"/>
                  <a:pt x="1081" y="345"/>
                </a:cubicBezTo>
                <a:cubicBezTo>
                  <a:pt x="1088" y="304"/>
                  <a:pt x="1087" y="297"/>
                  <a:pt x="1082" y="281"/>
                </a:cubicBezTo>
                <a:cubicBezTo>
                  <a:pt x="1077" y="265"/>
                  <a:pt x="1066" y="251"/>
                  <a:pt x="1052" y="246"/>
                </a:cubicBezTo>
                <a:cubicBezTo>
                  <a:pt x="1040" y="242"/>
                  <a:pt x="1016" y="232"/>
                  <a:pt x="999" y="249"/>
                </a:cubicBezTo>
                <a:cubicBezTo>
                  <a:pt x="983" y="265"/>
                  <a:pt x="963" y="309"/>
                  <a:pt x="953" y="344"/>
                </a:cubicBezTo>
                <a:cubicBezTo>
                  <a:pt x="945" y="376"/>
                  <a:pt x="945" y="434"/>
                  <a:pt x="941" y="462"/>
                </a:cubicBezTo>
                <a:lnTo>
                  <a:pt x="927" y="515"/>
                </a:lnTo>
                <a:lnTo>
                  <a:pt x="907" y="545"/>
                </a:lnTo>
                <a:lnTo>
                  <a:pt x="883" y="626"/>
                </a:lnTo>
                <a:lnTo>
                  <a:pt x="866" y="690"/>
                </a:lnTo>
                <a:lnTo>
                  <a:pt x="869" y="780"/>
                </a:lnTo>
                <a:lnTo>
                  <a:pt x="860" y="782"/>
                </a:lnTo>
                <a:lnTo>
                  <a:pt x="832" y="699"/>
                </a:lnTo>
                <a:lnTo>
                  <a:pt x="794" y="659"/>
                </a:lnTo>
                <a:cubicBezTo>
                  <a:pt x="777" y="648"/>
                  <a:pt x="750" y="636"/>
                  <a:pt x="727" y="633"/>
                </a:cubicBezTo>
                <a:cubicBezTo>
                  <a:pt x="706" y="630"/>
                  <a:pt x="677" y="642"/>
                  <a:pt x="656" y="641"/>
                </a:cubicBezTo>
                <a:cubicBezTo>
                  <a:pt x="634" y="640"/>
                  <a:pt x="610" y="632"/>
                  <a:pt x="602" y="627"/>
                </a:cubicBezTo>
                <a:lnTo>
                  <a:pt x="605" y="609"/>
                </a:lnTo>
                <a:lnTo>
                  <a:pt x="533" y="545"/>
                </a:lnTo>
                <a:cubicBezTo>
                  <a:pt x="524" y="530"/>
                  <a:pt x="544" y="530"/>
                  <a:pt x="550" y="521"/>
                </a:cubicBezTo>
                <a:cubicBezTo>
                  <a:pt x="556" y="512"/>
                  <a:pt x="565" y="503"/>
                  <a:pt x="572" y="489"/>
                </a:cubicBezTo>
                <a:cubicBezTo>
                  <a:pt x="582" y="469"/>
                  <a:pt x="591" y="455"/>
                  <a:pt x="595" y="434"/>
                </a:cubicBezTo>
                <a:cubicBezTo>
                  <a:pt x="597" y="419"/>
                  <a:pt x="596" y="402"/>
                  <a:pt x="593" y="399"/>
                </a:cubicBezTo>
                <a:cubicBezTo>
                  <a:pt x="590" y="396"/>
                  <a:pt x="578" y="393"/>
                  <a:pt x="578" y="389"/>
                </a:cubicBezTo>
                <a:cubicBezTo>
                  <a:pt x="578" y="385"/>
                  <a:pt x="588" y="378"/>
                  <a:pt x="592" y="374"/>
                </a:cubicBezTo>
                <a:lnTo>
                  <a:pt x="604" y="365"/>
                </a:lnTo>
                <a:lnTo>
                  <a:pt x="599" y="342"/>
                </a:lnTo>
                <a:lnTo>
                  <a:pt x="613" y="345"/>
                </a:lnTo>
                <a:lnTo>
                  <a:pt x="602" y="306"/>
                </a:lnTo>
                <a:cubicBezTo>
                  <a:pt x="603" y="298"/>
                  <a:pt x="617" y="300"/>
                  <a:pt x="617" y="294"/>
                </a:cubicBezTo>
                <a:cubicBezTo>
                  <a:pt x="618" y="290"/>
                  <a:pt x="600" y="277"/>
                  <a:pt x="599" y="270"/>
                </a:cubicBezTo>
                <a:lnTo>
                  <a:pt x="622" y="261"/>
                </a:lnTo>
                <a:cubicBezTo>
                  <a:pt x="621" y="252"/>
                  <a:pt x="594" y="221"/>
                  <a:pt x="593" y="216"/>
                </a:cubicBezTo>
                <a:cubicBezTo>
                  <a:pt x="594" y="211"/>
                  <a:pt x="623" y="249"/>
                  <a:pt x="617" y="231"/>
                </a:cubicBezTo>
                <a:cubicBezTo>
                  <a:pt x="611" y="213"/>
                  <a:pt x="599" y="197"/>
                  <a:pt x="595" y="189"/>
                </a:cubicBezTo>
                <a:cubicBezTo>
                  <a:pt x="591" y="182"/>
                  <a:pt x="575" y="164"/>
                  <a:pt x="604" y="177"/>
                </a:cubicBezTo>
                <a:cubicBezTo>
                  <a:pt x="633" y="190"/>
                  <a:pt x="581" y="155"/>
                  <a:pt x="575" y="146"/>
                </a:cubicBezTo>
                <a:cubicBezTo>
                  <a:pt x="569" y="137"/>
                  <a:pt x="565" y="127"/>
                  <a:pt x="566" y="122"/>
                </a:cubicBezTo>
                <a:cubicBezTo>
                  <a:pt x="567" y="117"/>
                  <a:pt x="584" y="121"/>
                  <a:pt x="581" y="117"/>
                </a:cubicBezTo>
                <a:cubicBezTo>
                  <a:pt x="578" y="113"/>
                  <a:pt x="560" y="107"/>
                  <a:pt x="550" y="98"/>
                </a:cubicBezTo>
                <a:cubicBezTo>
                  <a:pt x="540" y="89"/>
                  <a:pt x="537" y="74"/>
                  <a:pt x="523" y="63"/>
                </a:cubicBezTo>
                <a:cubicBezTo>
                  <a:pt x="507" y="48"/>
                  <a:pt x="485" y="40"/>
                  <a:pt x="467" y="31"/>
                </a:cubicBezTo>
                <a:cubicBezTo>
                  <a:pt x="449" y="22"/>
                  <a:pt x="434" y="16"/>
                  <a:pt x="416" y="11"/>
                </a:cubicBezTo>
                <a:cubicBezTo>
                  <a:pt x="398" y="6"/>
                  <a:pt x="378" y="0"/>
                  <a:pt x="359" y="2"/>
                </a:cubicBezTo>
                <a:cubicBezTo>
                  <a:pt x="339" y="5"/>
                  <a:pt x="321" y="19"/>
                  <a:pt x="304" y="21"/>
                </a:cubicBezTo>
                <a:cubicBezTo>
                  <a:pt x="287" y="23"/>
                  <a:pt x="275" y="8"/>
                  <a:pt x="256" y="12"/>
                </a:cubicBezTo>
                <a:cubicBezTo>
                  <a:pt x="239" y="15"/>
                  <a:pt x="208" y="31"/>
                  <a:pt x="190" y="44"/>
                </a:cubicBezTo>
                <a:lnTo>
                  <a:pt x="136" y="87"/>
                </a:lnTo>
                <a:cubicBezTo>
                  <a:pt x="127" y="92"/>
                  <a:pt x="137" y="72"/>
                  <a:pt x="134" y="75"/>
                </a:cubicBezTo>
                <a:cubicBezTo>
                  <a:pt x="132" y="77"/>
                  <a:pt x="125" y="96"/>
                  <a:pt x="121" y="104"/>
                </a:cubicBezTo>
                <a:cubicBezTo>
                  <a:pt x="118" y="105"/>
                  <a:pt x="117" y="80"/>
                  <a:pt x="115" y="84"/>
                </a:cubicBezTo>
                <a:cubicBezTo>
                  <a:pt x="113" y="88"/>
                  <a:pt x="115" y="111"/>
                  <a:pt x="112" y="126"/>
                </a:cubicBezTo>
                <a:cubicBezTo>
                  <a:pt x="109" y="141"/>
                  <a:pt x="100" y="170"/>
                  <a:pt x="94" y="174"/>
                </a:cubicBezTo>
                <a:cubicBezTo>
                  <a:pt x="90" y="187"/>
                  <a:pt x="72" y="133"/>
                  <a:pt x="77" y="152"/>
                </a:cubicBezTo>
                <a:cubicBezTo>
                  <a:pt x="82" y="171"/>
                  <a:pt x="86" y="196"/>
                  <a:pt x="85" y="200"/>
                </a:cubicBezTo>
                <a:cubicBezTo>
                  <a:pt x="84" y="204"/>
                  <a:pt x="73" y="170"/>
                  <a:pt x="70" y="176"/>
                </a:cubicBezTo>
                <a:cubicBezTo>
                  <a:pt x="87" y="212"/>
                  <a:pt x="67" y="215"/>
                  <a:pt x="68" y="237"/>
                </a:cubicBezTo>
                <a:cubicBezTo>
                  <a:pt x="66" y="252"/>
                  <a:pt x="77" y="263"/>
                  <a:pt x="58" y="269"/>
                </a:cubicBezTo>
                <a:cubicBezTo>
                  <a:pt x="39" y="275"/>
                  <a:pt x="77" y="275"/>
                  <a:pt x="77" y="279"/>
                </a:cubicBezTo>
                <a:cubicBezTo>
                  <a:pt x="77" y="283"/>
                  <a:pt x="74" y="297"/>
                  <a:pt x="58" y="294"/>
                </a:cubicBezTo>
                <a:cubicBezTo>
                  <a:pt x="42" y="291"/>
                  <a:pt x="80" y="310"/>
                  <a:pt x="85" y="318"/>
                </a:cubicBezTo>
                <a:cubicBezTo>
                  <a:pt x="90" y="326"/>
                  <a:pt x="85" y="334"/>
                  <a:pt x="89" y="344"/>
                </a:cubicBezTo>
                <a:lnTo>
                  <a:pt x="109" y="377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12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调研安排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654-5188-CD46-A185-958418294383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4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3733800" y="2989263"/>
            <a:ext cx="1743075" cy="1163637"/>
          </a:xfrm>
          <a:prstGeom prst="rect">
            <a:avLst/>
          </a:prstGeom>
          <a:solidFill>
            <a:srgbClr val="861A36"/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2325688" y="1946275"/>
            <a:ext cx="4538662" cy="1001713"/>
          </a:xfrm>
          <a:custGeom>
            <a:avLst/>
            <a:gdLst>
              <a:gd name="G0" fmla="+- 6528 0 0"/>
              <a:gd name="G1" fmla="+- 21600 0 6528"/>
              <a:gd name="G2" fmla="*/ 6528 1 2"/>
              <a:gd name="G3" fmla="+- 21600 0 G2"/>
              <a:gd name="G4" fmla="+/ 6528 21600 2"/>
              <a:gd name="G5" fmla="+/ G1 0 2"/>
              <a:gd name="G6" fmla="*/ 21600 21600 6528"/>
              <a:gd name="G7" fmla="*/ G6 1 2"/>
              <a:gd name="G8" fmla="+- 21600 0 G7"/>
              <a:gd name="G9" fmla="*/ 21600 1 2"/>
              <a:gd name="G10" fmla="+- 6528 0 G9"/>
              <a:gd name="G11" fmla="?: G10 G8 0"/>
              <a:gd name="G12" fmla="?: G10 G7 21600"/>
              <a:gd name="T0" fmla="*/ 18336 w 21600"/>
              <a:gd name="T1" fmla="*/ 10800 h 21600"/>
              <a:gd name="T2" fmla="*/ 10800 w 21600"/>
              <a:gd name="T3" fmla="*/ 21600 h 21600"/>
              <a:gd name="T4" fmla="*/ 3264 w 21600"/>
              <a:gd name="T5" fmla="*/ 10800 h 21600"/>
              <a:gd name="T6" fmla="*/ 10800 w 21600"/>
              <a:gd name="T7" fmla="*/ 0 h 21600"/>
              <a:gd name="T8" fmla="*/ 5064 w 21600"/>
              <a:gd name="T9" fmla="*/ 5064 h 21600"/>
              <a:gd name="T10" fmla="*/ 16536 w 21600"/>
              <a:gd name="T11" fmla="*/ 165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528" y="21600"/>
                </a:lnTo>
                <a:lnTo>
                  <a:pt x="150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5507038" y="1946275"/>
            <a:ext cx="1430337" cy="2216150"/>
          </a:xfrm>
          <a:custGeom>
            <a:avLst/>
            <a:gdLst/>
            <a:ahLst/>
            <a:cxnLst>
              <a:cxn ang="0">
                <a:pos x="0" y="657"/>
              </a:cxn>
              <a:cxn ang="0">
                <a:pos x="0" y="1389"/>
              </a:cxn>
              <a:cxn ang="0">
                <a:pos x="901" y="1389"/>
              </a:cxn>
              <a:cxn ang="0">
                <a:pos x="901" y="0"/>
              </a:cxn>
              <a:cxn ang="0">
                <a:pos x="0" y="657"/>
              </a:cxn>
            </a:cxnLst>
            <a:rect l="0" t="0" r="r" b="b"/>
            <a:pathLst>
              <a:path w="901" h="1389">
                <a:moveTo>
                  <a:pt x="0" y="657"/>
                </a:moveTo>
                <a:lnTo>
                  <a:pt x="0" y="1389"/>
                </a:lnTo>
                <a:lnTo>
                  <a:pt x="901" y="1389"/>
                </a:lnTo>
                <a:lnTo>
                  <a:pt x="901" y="0"/>
                </a:lnTo>
                <a:lnTo>
                  <a:pt x="0" y="65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gray">
          <a:xfrm flipH="1">
            <a:off x="2262188" y="1947863"/>
            <a:ext cx="1430337" cy="2205037"/>
          </a:xfrm>
          <a:custGeom>
            <a:avLst/>
            <a:gdLst/>
            <a:ahLst/>
            <a:cxnLst>
              <a:cxn ang="0">
                <a:pos x="0" y="657"/>
              </a:cxn>
              <a:cxn ang="0">
                <a:pos x="0" y="1389"/>
              </a:cxn>
              <a:cxn ang="0">
                <a:pos x="901" y="1389"/>
              </a:cxn>
              <a:cxn ang="0">
                <a:pos x="901" y="0"/>
              </a:cxn>
              <a:cxn ang="0">
                <a:pos x="0" y="657"/>
              </a:cxn>
            </a:cxnLst>
            <a:rect l="0" t="0" r="r" b="b"/>
            <a:pathLst>
              <a:path w="901" h="1389">
                <a:moveTo>
                  <a:pt x="0" y="657"/>
                </a:moveTo>
                <a:lnTo>
                  <a:pt x="0" y="1389"/>
                </a:lnTo>
                <a:lnTo>
                  <a:pt x="901" y="1389"/>
                </a:lnTo>
                <a:lnTo>
                  <a:pt x="901" y="0"/>
                </a:lnTo>
                <a:lnTo>
                  <a:pt x="0" y="65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gray">
          <a:xfrm>
            <a:off x="2247900" y="4192588"/>
            <a:ext cx="4691063" cy="1289050"/>
          </a:xfrm>
          <a:prstGeom prst="rect">
            <a:avLst/>
          </a:prstGeom>
          <a:gradFill flip="none" rotWithShape="1">
            <a:gsLst>
              <a:gs pos="0">
                <a:srgbClr val="8D7352">
                  <a:shade val="30000"/>
                  <a:satMod val="115000"/>
                </a:srgbClr>
              </a:gs>
              <a:gs pos="50000">
                <a:srgbClr val="8D7352">
                  <a:shade val="67500"/>
                  <a:satMod val="115000"/>
                </a:srgbClr>
              </a:gs>
              <a:gs pos="100000">
                <a:srgbClr val="8D735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none" anchor="ctr"/>
          <a:lstStyle/>
          <a:p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gray">
          <a:xfrm>
            <a:off x="4021146" y="2295525"/>
            <a:ext cx="11144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进度安排</a:t>
            </a:r>
            <a:endParaRPr lang="en-US" altLang="zh-CN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gray">
          <a:xfrm>
            <a:off x="2422531" y="3335338"/>
            <a:ext cx="1114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调研方式</a:t>
            </a:r>
            <a:endParaRPr lang="en-US" altLang="zh-CN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gray">
          <a:xfrm>
            <a:off x="5659445" y="3365500"/>
            <a:ext cx="11144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人员分工</a:t>
            </a:r>
            <a:endParaRPr lang="en-US" altLang="zh-CN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gray">
          <a:xfrm>
            <a:off x="3870325" y="3251200"/>
            <a:ext cx="1454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调研目标</a:t>
            </a: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gray">
          <a:xfrm>
            <a:off x="2382837" y="4637058"/>
            <a:ext cx="4378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调研框架：内容</a:t>
            </a:r>
            <a:r>
              <a:rPr lang="en-US" altLang="zh-CN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en-US" altLang="zh-CN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关键问题</a:t>
            </a:r>
            <a:endParaRPr lang="en-US" altLang="zh-CN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14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0603" y="883750"/>
            <a:ext cx="7544977" cy="6731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调研方式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654-5188-CD46-A185-958418294383}" type="slidenum">
              <a:rPr 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5</a:t>
            </a:fld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ltGray">
          <a:xfrm rot="2712372" flipH="1">
            <a:off x="4521201" y="1668462"/>
            <a:ext cx="2189162" cy="1795463"/>
          </a:xfrm>
          <a:prstGeom prst="upArrow">
            <a:avLst>
              <a:gd name="adj1" fmla="val 65028"/>
              <a:gd name="adj2" fmla="val 58060"/>
            </a:avLst>
          </a:prstGeom>
          <a:gradFill flip="none" rotWithShape="1">
            <a:gsLst>
              <a:gs pos="0">
                <a:srgbClr val="861A36">
                  <a:shade val="30000"/>
                  <a:satMod val="115000"/>
                </a:srgbClr>
              </a:gs>
              <a:gs pos="50000">
                <a:srgbClr val="861A36">
                  <a:shade val="67500"/>
                  <a:satMod val="115000"/>
                </a:srgbClr>
              </a:gs>
              <a:gs pos="100000">
                <a:srgbClr val="861A36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miter lim="800000"/>
            <a:headEnd/>
            <a:tailEnd/>
          </a:ln>
          <a:scene3d>
            <a:camera prst="legacyPerspectiveBottomLeft"/>
            <a:lightRig rig="legacyFlat2" dir="t"/>
          </a:scene3d>
          <a:sp3d extrusionH="1000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3459163" y="2678113"/>
            <a:ext cx="2030412" cy="2030412"/>
          </a:xfrm>
          <a:prstGeom prst="diamond">
            <a:avLst/>
          </a:prstGeom>
          <a:gradFill rotWithShape="1">
            <a:gsLst>
              <a:gs pos="0">
                <a:srgbClr val="101010"/>
              </a:gs>
              <a:gs pos="50000">
                <a:srgbClr val="FFFFFF"/>
              </a:gs>
              <a:gs pos="100000">
                <a:srgbClr val="10101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Normal4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 rot="18887628">
            <a:off x="2252662" y="1657351"/>
            <a:ext cx="2189163" cy="1795462"/>
          </a:xfrm>
          <a:prstGeom prst="upArrow">
            <a:avLst>
              <a:gd name="adj1" fmla="val 65028"/>
              <a:gd name="adj2" fmla="val 58060"/>
            </a:avLst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miter lim="800000"/>
            <a:headEnd/>
            <a:tailEnd/>
          </a:ln>
          <a:effectLst/>
          <a:scene3d>
            <a:camera prst="legacyPerspectiveBottomRight"/>
            <a:lightRig rig="legacyFlat2" dir="t"/>
          </a:scene3d>
          <a:sp3d extrusionH="100000" prstMaterial="legacyMatte">
            <a:bevelT w="13500" h="13500" prst="angle"/>
            <a:bevelB w="13500" h="13500" prst="angle"/>
            <a:extrusionClr>
              <a:srgbClr val="009CA4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3471863" y="2673350"/>
            <a:ext cx="2028825" cy="2028825"/>
          </a:xfrm>
          <a:prstGeom prst="diamond">
            <a:avLst/>
          </a:prstGeom>
          <a:solidFill>
            <a:srgbClr val="92D050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Bottom"/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 rot="18887628" flipH="1" flipV="1">
            <a:off x="4505325" y="3930651"/>
            <a:ext cx="2230437" cy="1795462"/>
          </a:xfrm>
          <a:prstGeom prst="upArrow">
            <a:avLst>
              <a:gd name="adj1" fmla="val 65028"/>
              <a:gd name="adj2" fmla="val 58060"/>
            </a:avLst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miter lim="800000"/>
            <a:headEnd/>
            <a:tailEnd/>
          </a:ln>
          <a:effectLst/>
          <a:scene3d>
            <a:camera prst="legacyPerspectiveBottomLeft"/>
            <a:lightRig rig="legacyFlat2" dir="t"/>
          </a:scene3d>
          <a:sp3d extrusionH="163500" prstMaterial="legacyMatte">
            <a:bevelT w="13500" h="13500" prst="angle"/>
            <a:bevelB w="13500" h="13500" prst="angle"/>
            <a:extrusionClr>
              <a:srgbClr val="009CA4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gray">
          <a:xfrm>
            <a:off x="5183188" y="4559300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经验总结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2706688" y="2425700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师生座谈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gray">
          <a:xfrm>
            <a:off x="5059363" y="2425700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个别访谈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886200" y="3365500"/>
            <a:ext cx="1228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理论、文献</a:t>
            </a:r>
            <a:endParaRPr lang="en-US" altLang="zh-CN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gray">
          <a:xfrm rot="2712372" flipV="1">
            <a:off x="2251869" y="3923506"/>
            <a:ext cx="2168525" cy="1795463"/>
          </a:xfrm>
          <a:prstGeom prst="upArrow">
            <a:avLst>
              <a:gd name="adj1" fmla="val 65028"/>
              <a:gd name="adj2" fmla="val 58060"/>
            </a:avLst>
          </a:prstGeom>
          <a:gradFill flip="none" rotWithShape="1">
            <a:gsLst>
              <a:gs pos="0">
                <a:srgbClr val="861A36">
                  <a:shade val="30000"/>
                  <a:satMod val="115000"/>
                </a:srgbClr>
              </a:gs>
              <a:gs pos="50000">
                <a:srgbClr val="861A36">
                  <a:shade val="67500"/>
                  <a:satMod val="115000"/>
                </a:srgbClr>
              </a:gs>
              <a:gs pos="100000">
                <a:srgbClr val="861A36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algn="ctr">
            <a:miter lim="800000"/>
            <a:headEnd/>
            <a:tailEnd/>
          </a:ln>
          <a:effectLst/>
          <a:scene3d>
            <a:camera prst="legacyPerspectiveBottomRight"/>
            <a:lightRig rig="legacyFlat2" dir="t"/>
          </a:scene3d>
          <a:sp3d extrusionH="1635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gray">
          <a:xfrm>
            <a:off x="2706688" y="4549775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问卷调查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5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3"/>
          <p:cNvSpPr>
            <a:spLocks noChangeArrowheads="1"/>
          </p:cNvSpPr>
          <p:nvPr/>
        </p:nvSpPr>
        <p:spPr bwMode="gray">
          <a:xfrm>
            <a:off x="2856748" y="1631424"/>
            <a:ext cx="1831159" cy="1768435"/>
          </a:xfrm>
          <a:prstGeom prst="rightArrowCallout">
            <a:avLst>
              <a:gd name="adj1" fmla="val 28435"/>
              <a:gd name="adj2" fmla="val 21477"/>
              <a:gd name="adj3" fmla="val 8889"/>
              <a:gd name="adj4" fmla="val 86532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63529"/>
                  <a:invGamma/>
                  <a:alpha val="89999"/>
                </a:schemeClr>
              </a:gs>
              <a:gs pos="100000">
                <a:schemeClr val="accent2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635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AutoShape 4"/>
          <p:cNvSpPr>
            <a:spLocks noChangeArrowheads="1"/>
          </p:cNvSpPr>
          <p:nvPr/>
        </p:nvSpPr>
        <p:spPr bwMode="gray">
          <a:xfrm>
            <a:off x="5004287" y="1641644"/>
            <a:ext cx="1831159" cy="1768435"/>
          </a:xfrm>
          <a:prstGeom prst="rightArrowCallout">
            <a:avLst>
              <a:gd name="adj1" fmla="val 28435"/>
              <a:gd name="adj2" fmla="val 21477"/>
              <a:gd name="adj3" fmla="val 8889"/>
              <a:gd name="adj4" fmla="val 8653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63500" prstMaterial="legacyMetal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gray">
          <a:xfrm>
            <a:off x="5004287" y="1577082"/>
            <a:ext cx="1583351" cy="4561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270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AutoShape 6"/>
          <p:cNvSpPr>
            <a:spLocks noChangeArrowheads="1"/>
          </p:cNvSpPr>
          <p:nvPr/>
        </p:nvSpPr>
        <p:spPr bwMode="gray">
          <a:xfrm rot="5400000">
            <a:off x="6868809" y="1856534"/>
            <a:ext cx="2040718" cy="1590499"/>
          </a:xfrm>
          <a:prstGeom prst="rightArrowCallout">
            <a:avLst>
              <a:gd name="adj1" fmla="val 28435"/>
              <a:gd name="adj2" fmla="val 21477"/>
              <a:gd name="adj3" fmla="val 7937"/>
              <a:gd name="adj4" fmla="val 86532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48627"/>
                  <a:invGamma/>
                  <a:alpha val="89999"/>
                </a:schemeClr>
              </a:gs>
              <a:gs pos="100000">
                <a:schemeClr val="accent2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163500" prstMaterial="legacyMetal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Rectangle 7"/>
          <p:cNvSpPr>
            <a:spLocks noChangeArrowheads="1"/>
          </p:cNvSpPr>
          <p:nvPr/>
        </p:nvSpPr>
        <p:spPr bwMode="gray">
          <a:xfrm>
            <a:off x="7093918" y="1566863"/>
            <a:ext cx="1590499" cy="45614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1635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AutoShape 8"/>
          <p:cNvSpPr>
            <a:spLocks noChangeArrowheads="1"/>
          </p:cNvSpPr>
          <p:nvPr/>
        </p:nvSpPr>
        <p:spPr bwMode="gray">
          <a:xfrm flipH="1">
            <a:off x="4756479" y="3948636"/>
            <a:ext cx="1831158" cy="1768435"/>
          </a:xfrm>
          <a:prstGeom prst="rightArrowCallout">
            <a:avLst>
              <a:gd name="adj1" fmla="val 28435"/>
              <a:gd name="adj2" fmla="val 21477"/>
              <a:gd name="adj3" fmla="val 8889"/>
              <a:gd name="adj4" fmla="val 86532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63529"/>
                  <a:invGamma/>
                  <a:alpha val="89999"/>
                </a:schemeClr>
              </a:gs>
              <a:gs pos="100000">
                <a:schemeClr val="accent2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TopLeft"/>
            <a:lightRig rig="legacyFlat3" dir="b"/>
          </a:scene3d>
          <a:sp3d extrusionH="1635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Rectangle 9"/>
          <p:cNvSpPr>
            <a:spLocks noChangeArrowheads="1"/>
          </p:cNvSpPr>
          <p:nvPr/>
        </p:nvSpPr>
        <p:spPr bwMode="gray">
          <a:xfrm>
            <a:off x="5001905" y="3811091"/>
            <a:ext cx="1585733" cy="45614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TopLeft"/>
            <a:lightRig rig="legacyFlat3" dir="b"/>
          </a:scene3d>
          <a:sp3d extrusionH="1889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AutoShape 10"/>
          <p:cNvSpPr>
            <a:spLocks noChangeArrowheads="1"/>
          </p:cNvSpPr>
          <p:nvPr/>
        </p:nvSpPr>
        <p:spPr bwMode="gray">
          <a:xfrm flipH="1">
            <a:off x="6853258" y="3893899"/>
            <a:ext cx="1831159" cy="1768435"/>
          </a:xfrm>
          <a:prstGeom prst="rightArrowCallout">
            <a:avLst>
              <a:gd name="adj1" fmla="val 28435"/>
              <a:gd name="adj2" fmla="val 21477"/>
              <a:gd name="adj3" fmla="val 8889"/>
              <a:gd name="adj4" fmla="val 8653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miter lim="800000"/>
            <a:headEnd/>
            <a:tailEnd/>
          </a:ln>
          <a:scene3d>
            <a:camera prst="legacyPerspectiveTopLeft"/>
            <a:lightRig rig="legacyFlat3" dir="b"/>
          </a:scene3d>
          <a:sp3d extrusionH="163500" prstMaterial="legacyMetal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Rectangle 11"/>
          <p:cNvSpPr>
            <a:spLocks noChangeArrowheads="1"/>
          </p:cNvSpPr>
          <p:nvPr/>
        </p:nvSpPr>
        <p:spPr bwMode="gray">
          <a:xfrm>
            <a:off x="7096301" y="3811091"/>
            <a:ext cx="1590499" cy="4561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TopLeft"/>
            <a:lightRig rig="legacyFlat3" dir="b"/>
          </a:scene3d>
          <a:sp3d extrusionH="2270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Rectangle 12"/>
          <p:cNvSpPr>
            <a:spLocks noChangeArrowheads="1"/>
          </p:cNvSpPr>
          <p:nvPr/>
        </p:nvSpPr>
        <p:spPr bwMode="gray">
          <a:xfrm>
            <a:off x="2855557" y="1566862"/>
            <a:ext cx="1586924" cy="45614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270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gray">
          <a:xfrm>
            <a:off x="3072389" y="1634231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1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组织分工</a:t>
            </a:r>
            <a:endParaRPr lang="en-US" altLang="zh-CN" sz="1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gray">
          <a:xfrm>
            <a:off x="5110916" y="1631423"/>
            <a:ext cx="14767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1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过程交流</a:t>
            </a:r>
            <a:endParaRPr lang="en-US" altLang="zh-CN" sz="1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gray">
          <a:xfrm>
            <a:off x="7207695" y="1634232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1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草拟初稿</a:t>
            </a:r>
            <a:endParaRPr lang="en-US" altLang="zh-CN" sz="1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gray">
          <a:xfrm>
            <a:off x="5092689" y="3871919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1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论文修改</a:t>
            </a:r>
            <a:endParaRPr lang="en-US" altLang="zh-CN" sz="1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gray">
          <a:xfrm>
            <a:off x="7347684" y="3893899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1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初稿讨论</a:t>
            </a:r>
            <a:endParaRPr lang="en-US" altLang="zh-CN" sz="1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 Box 19"/>
          <p:cNvSpPr txBox="1">
            <a:spLocks noChangeArrowheads="1"/>
          </p:cNvSpPr>
          <p:nvPr/>
        </p:nvSpPr>
        <p:spPr bwMode="auto">
          <a:xfrm>
            <a:off x="2881055" y="2155141"/>
            <a:ext cx="1555948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确定支委分工</a:t>
            </a:r>
            <a:endParaRPr lang="en-US" altLang="zh-CN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确定学生分工</a:t>
            </a:r>
            <a:endParaRPr lang="en-US" altLang="zh-CN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确定进度安排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Text Box 20"/>
          <p:cNvSpPr txBox="1">
            <a:spLocks noChangeArrowheads="1"/>
          </p:cNvSpPr>
          <p:nvPr/>
        </p:nvSpPr>
        <p:spPr bwMode="auto">
          <a:xfrm>
            <a:off x="4998330" y="2136673"/>
            <a:ext cx="1555948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1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问卷设计讨论</a:t>
            </a:r>
            <a:endParaRPr lang="en-US" altLang="zh-CN" sz="1100" b="1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问卷</a:t>
            </a:r>
            <a:r>
              <a:rPr lang="zh-CN" altLang="en-US" sz="11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</a:t>
            </a:r>
            <a:endParaRPr lang="en-US" altLang="zh-CN" sz="1100" b="1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1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期中交流</a:t>
            </a:r>
            <a:endParaRPr lang="en-US" altLang="zh-CN" sz="1100" b="1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1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问题反馈</a:t>
            </a:r>
            <a:endParaRPr lang="en-US" altLang="zh-CN" sz="11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 Box 21"/>
          <p:cNvSpPr txBox="1">
            <a:spLocks noChangeArrowheads="1"/>
          </p:cNvSpPr>
          <p:nvPr/>
        </p:nvSpPr>
        <p:spPr bwMode="auto">
          <a:xfrm>
            <a:off x="7082004" y="2133759"/>
            <a:ext cx="1555948" cy="38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问卷统计分析</a:t>
            </a:r>
            <a:endParaRPr lang="en-US" altLang="zh-CN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形成初稿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 Box 22"/>
          <p:cNvSpPr txBox="1">
            <a:spLocks noChangeArrowheads="1"/>
          </p:cNvSpPr>
          <p:nvPr/>
        </p:nvSpPr>
        <p:spPr bwMode="auto">
          <a:xfrm>
            <a:off x="7082004" y="4402951"/>
            <a:ext cx="1555948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1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征求学生支部意见</a:t>
            </a:r>
            <a:endParaRPr lang="en-US" altLang="zh-CN" sz="1100" b="1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1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征求支委意见</a:t>
            </a:r>
            <a:endParaRPr lang="en-US" altLang="zh-CN" sz="11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endParaRPr lang="en-US" altLang="zh-CN" sz="11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Text Box 23"/>
          <p:cNvSpPr txBox="1">
            <a:spLocks noChangeArrowheads="1"/>
          </p:cNvSpPr>
          <p:nvPr/>
        </p:nvSpPr>
        <p:spPr bwMode="auto">
          <a:xfrm>
            <a:off x="4969755" y="4392322"/>
            <a:ext cx="1555948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结构修改</a:t>
            </a:r>
            <a:endParaRPr lang="en-US" altLang="zh-CN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字数调整</a:t>
            </a:r>
            <a:endParaRPr lang="en-US" altLang="zh-CN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格式修正</a:t>
            </a:r>
            <a:endParaRPr lang="en-US" altLang="zh-CN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AutoShape 4"/>
          <p:cNvSpPr>
            <a:spLocks noChangeArrowheads="1"/>
          </p:cNvSpPr>
          <p:nvPr/>
        </p:nvSpPr>
        <p:spPr bwMode="gray">
          <a:xfrm>
            <a:off x="860927" y="1650475"/>
            <a:ext cx="1831159" cy="1768435"/>
          </a:xfrm>
          <a:prstGeom prst="rightArrowCallout">
            <a:avLst>
              <a:gd name="adj1" fmla="val 28435"/>
              <a:gd name="adj2" fmla="val 21477"/>
              <a:gd name="adj3" fmla="val 8889"/>
              <a:gd name="adj4" fmla="val 8653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63500" prstMaterial="legacyMetal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Rectangle 5"/>
          <p:cNvSpPr>
            <a:spLocks noChangeArrowheads="1"/>
          </p:cNvSpPr>
          <p:nvPr/>
        </p:nvSpPr>
        <p:spPr bwMode="gray">
          <a:xfrm>
            <a:off x="860927" y="1585913"/>
            <a:ext cx="1583351" cy="4561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270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Text Box 14"/>
          <p:cNvSpPr txBox="1">
            <a:spLocks noChangeArrowheads="1"/>
          </p:cNvSpPr>
          <p:nvPr/>
        </p:nvSpPr>
        <p:spPr bwMode="gray">
          <a:xfrm>
            <a:off x="1102779" y="1653282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志愿者征集</a:t>
            </a:r>
            <a:endParaRPr lang="en-US" altLang="zh-CN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Text Box 20"/>
          <p:cNvSpPr txBox="1">
            <a:spLocks noChangeArrowheads="1"/>
          </p:cNvSpPr>
          <p:nvPr/>
        </p:nvSpPr>
        <p:spPr bwMode="auto">
          <a:xfrm>
            <a:off x="792028" y="2229009"/>
            <a:ext cx="1761784" cy="38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1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以学生志愿者为主</a:t>
            </a:r>
            <a:endParaRPr lang="en-US" altLang="zh-CN" sz="11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1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挑选积极主动者</a:t>
            </a:r>
            <a:endParaRPr lang="en-US" altLang="zh-CN" sz="11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AutoShape 10"/>
          <p:cNvSpPr>
            <a:spLocks noChangeArrowheads="1"/>
          </p:cNvSpPr>
          <p:nvPr/>
        </p:nvSpPr>
        <p:spPr bwMode="gray">
          <a:xfrm flipH="1">
            <a:off x="2638012" y="3893899"/>
            <a:ext cx="1831159" cy="1768435"/>
          </a:xfrm>
          <a:prstGeom prst="rightArrowCallout">
            <a:avLst>
              <a:gd name="adj1" fmla="val 28435"/>
              <a:gd name="adj2" fmla="val 21477"/>
              <a:gd name="adj3" fmla="val 8889"/>
              <a:gd name="adj4" fmla="val 8653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miter lim="800000"/>
            <a:headEnd/>
            <a:tailEnd/>
          </a:ln>
          <a:scene3d>
            <a:camera prst="legacyPerspectiveTopLeft"/>
            <a:lightRig rig="legacyFlat3" dir="b"/>
          </a:scene3d>
          <a:sp3d extrusionH="163500" prstMaterial="legacyMetal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gray">
          <a:xfrm>
            <a:off x="2881055" y="3811091"/>
            <a:ext cx="1590499" cy="4561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TopLeft"/>
            <a:lightRig rig="legacyFlat3" dir="b"/>
          </a:scene3d>
          <a:sp3d extrusionH="2270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标题 1"/>
          <p:cNvSpPr>
            <a:spLocks noGrp="1"/>
          </p:cNvSpPr>
          <p:nvPr>
            <p:ph type="title"/>
          </p:nvPr>
        </p:nvSpPr>
        <p:spPr>
          <a:xfrm>
            <a:off x="820603" y="883750"/>
            <a:ext cx="7544977" cy="6731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组织过程</a:t>
            </a:r>
            <a:endParaRPr lang="zh-CN" altLang="en-US" dirty="0"/>
          </a:p>
        </p:txBody>
      </p:sp>
      <p:sp>
        <p:nvSpPr>
          <p:cNvPr id="117" name="Text Box 23"/>
          <p:cNvSpPr txBox="1">
            <a:spLocks noChangeArrowheads="1"/>
          </p:cNvSpPr>
          <p:nvPr/>
        </p:nvSpPr>
        <p:spPr bwMode="auto">
          <a:xfrm>
            <a:off x="2881055" y="4712820"/>
            <a:ext cx="1631833" cy="25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60000"/>
              </a:lnSpc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提交党委组织部</a:t>
            </a:r>
            <a:endParaRPr lang="en-US" altLang="zh-CN" sz="1600" b="1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692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0603" y="997352"/>
            <a:ext cx="7544977" cy="6731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人员分工表（示例）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654-5188-CD46-A185-958418294383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59999942"/>
              </p:ext>
            </p:extLst>
          </p:nvPr>
        </p:nvGraphicFramePr>
        <p:xfrm>
          <a:off x="256380" y="1600200"/>
          <a:ext cx="8639970" cy="3162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289"/>
                <a:gridCol w="603315"/>
                <a:gridCol w="328119"/>
                <a:gridCol w="1827791"/>
                <a:gridCol w="878832"/>
                <a:gridCol w="1238617"/>
                <a:gridCol w="2051932"/>
                <a:gridCol w="1362075"/>
              </a:tblGrid>
              <a:tr h="39911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861A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姓名</a:t>
                      </a:r>
                      <a:endParaRPr lang="zh-CN" altLang="en-U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861A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性别</a:t>
                      </a:r>
                      <a:endParaRPr lang="zh-CN" altLang="en-U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861A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分工</a:t>
                      </a:r>
                      <a:endParaRPr lang="zh-CN" altLang="en-U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861A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办公</a:t>
                      </a:r>
                      <a:r>
                        <a:rPr lang="en-US" altLang="zh-CN" sz="11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</a:p>
                    <a:p>
                      <a:pPr algn="ctr" fontAlgn="ctr"/>
                      <a:r>
                        <a:rPr lang="zh-CN" altLang="en-US" sz="11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宿舍</a:t>
                      </a:r>
                      <a:r>
                        <a:rPr lang="zh-CN" alt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电话</a:t>
                      </a:r>
                      <a:endParaRPr lang="zh-CN" altLang="en-U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861A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手机</a:t>
                      </a:r>
                      <a:endParaRPr lang="zh-CN" altLang="en-U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861A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email</a:t>
                      </a:r>
                      <a:r>
                        <a:rPr lang="zh-CN" alt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地址</a:t>
                      </a:r>
                      <a:endParaRPr lang="zh-CN" altLang="en-U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861A3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altLang="en-U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861A36"/>
                    </a:solidFill>
                  </a:tcPr>
                </a:tc>
              </a:tr>
              <a:tr h="2905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李静芳</a:t>
                      </a:r>
                      <a:endParaRPr lang="zh-CN" altLang="en-US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女</a:t>
                      </a:r>
                      <a:endParaRPr lang="zh-CN" altLang="en-US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牵头组织</a:t>
                      </a:r>
                      <a:r>
                        <a:rPr lang="zh-CN" altLang="en-US" sz="105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，进程控制，问卷</a:t>
                      </a:r>
                      <a:r>
                        <a:rPr lang="zh-CN" altLang="en-US" sz="10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及初稿讨论，问卷与课题定稿</a:t>
                      </a:r>
                      <a:endParaRPr lang="zh-CN" altLang="en-US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教学办主任，支部书记</a:t>
                      </a:r>
                      <a:endParaRPr lang="zh-CN" altLang="en-US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</a:tr>
              <a:tr h="2905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BD9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王晓静</a:t>
                      </a:r>
                      <a:endParaRPr lang="zh-CN" altLang="en-US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BD9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女</a:t>
                      </a:r>
                      <a:endParaRPr lang="zh-CN" altLang="en-US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BD9B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征集志愿者，参与问卷与初稿</a:t>
                      </a:r>
                      <a:r>
                        <a:rPr lang="zh-CN" altLang="en-US" sz="105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讨论，教师个别访谈</a:t>
                      </a:r>
                      <a:endParaRPr lang="zh-CN" altLang="en-US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BD9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BD9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BD9B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264" marR="7264" marT="7264" marB="0" anchor="ctr">
                    <a:solidFill>
                      <a:srgbClr val="BD9B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学生办学生思教助理，组织委员</a:t>
                      </a:r>
                      <a:endParaRPr lang="zh-CN" altLang="en-US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BD9B78"/>
                    </a:solidFill>
                  </a:tcPr>
                </a:tc>
              </a:tr>
              <a:tr h="3486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李元真</a:t>
                      </a:r>
                      <a:endParaRPr lang="zh-CN" altLang="en-US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女</a:t>
                      </a:r>
                      <a:endParaRPr lang="zh-CN" altLang="en-US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参与问卷定稿，与初稿撰写、终稿</a:t>
                      </a:r>
                      <a:r>
                        <a:rPr lang="zh-CN" altLang="en-US" sz="105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讨论，教师个别访谈</a:t>
                      </a:r>
                      <a:endParaRPr lang="zh-CN" altLang="en-US" sz="1050" b="0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emba</a:t>
                      </a:r>
                      <a:r>
                        <a:rPr lang="zh-CN" altLang="en-US" sz="10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中心招生总监，宣传委员</a:t>
                      </a:r>
                      <a:endParaRPr lang="zh-CN" altLang="en-US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</a:tr>
              <a:tr h="2615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BD9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彭锡光</a:t>
                      </a:r>
                      <a:endParaRPr lang="zh-CN" altLang="en-US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BD9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</a:t>
                      </a:r>
                      <a:endParaRPr lang="zh-CN" altLang="en-US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BD9B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参与问卷与初稿、终稿</a:t>
                      </a:r>
                      <a:r>
                        <a:rPr lang="zh-CN" altLang="en-US" sz="105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讨论</a:t>
                      </a:r>
                      <a:r>
                        <a:rPr lang="en-US" altLang="zh-CN" sz="105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altLang="en-US" sz="105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组织教师个别访谈</a:t>
                      </a:r>
                      <a:endParaRPr lang="zh-CN" altLang="en-US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BD9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BD9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BD9B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264" marR="7264" marT="7264" marB="0" anchor="ctr">
                    <a:solidFill>
                      <a:srgbClr val="BD9B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高培中心课程开发总监，青年委员</a:t>
                      </a:r>
                      <a:endParaRPr lang="zh-CN" altLang="en-US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BD9B78"/>
                    </a:solidFill>
                  </a:tcPr>
                </a:tc>
              </a:tr>
              <a:tr h="2978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李迪</a:t>
                      </a:r>
                      <a:endParaRPr lang="zh-CN" altLang="en-US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</a:t>
                      </a:r>
                      <a:endParaRPr lang="zh-CN" altLang="en-US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设计问卷初稿，问卷定稿</a:t>
                      </a:r>
                      <a:endParaRPr lang="zh-CN" altLang="en-US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金硕 </a:t>
                      </a:r>
                      <a:r>
                        <a:rPr lang="en-US" altLang="zh-CN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121</a:t>
                      </a:r>
                      <a:r>
                        <a:rPr lang="zh-CN" altLang="en-US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支部书记</a:t>
                      </a:r>
                      <a:endParaRPr lang="zh-CN" altLang="en-US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</a:tr>
              <a:tr h="326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BD9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邓颖惠</a:t>
                      </a:r>
                      <a:endParaRPr lang="zh-CN" altLang="en-US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BD9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女</a:t>
                      </a:r>
                      <a:endParaRPr lang="zh-CN" altLang="en-US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BD9B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问卷分析</a:t>
                      </a:r>
                      <a:endParaRPr lang="zh-CN" altLang="en-US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BD9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BD9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BD9B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264" marR="7264" marT="7264" marB="0" anchor="ctr">
                    <a:solidFill>
                      <a:srgbClr val="BD9B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金博 </a:t>
                      </a:r>
                      <a:r>
                        <a:rPr lang="en-US" altLang="zh-CN" sz="10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 </a:t>
                      </a:r>
                      <a:r>
                        <a:rPr lang="zh-CN" altLang="en-US" sz="10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班支部书记</a:t>
                      </a:r>
                      <a:endParaRPr lang="zh-CN" altLang="en-US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rgbClr val="BD9B78"/>
                    </a:solidFill>
                  </a:tcPr>
                </a:tc>
              </a:tr>
              <a:tr h="2469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zh-CN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杨佐邦</a:t>
                      </a:r>
                      <a:endParaRPr lang="zh-CN" altLang="en-US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</a:t>
                      </a:r>
                      <a:endParaRPr lang="zh-CN" altLang="en-US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负责发放和回收问卷</a:t>
                      </a:r>
                      <a:endParaRPr lang="zh-CN" altLang="en-US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金硕 </a:t>
                      </a:r>
                      <a:r>
                        <a:rPr lang="en-US" altLang="zh-CN" sz="10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132 </a:t>
                      </a:r>
                      <a:r>
                        <a:rPr lang="zh-CN" altLang="en-US" sz="10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班支部书记</a:t>
                      </a:r>
                      <a:endParaRPr lang="zh-CN" altLang="en-US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/>
                </a:tc>
              </a:tr>
              <a:tr h="284615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其他相关人员</a:t>
                      </a:r>
                    </a:p>
                  </a:txBody>
                  <a:tcPr marL="7264" marR="7264" marT="726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05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张彬</a:t>
                      </a:r>
                      <a:endParaRPr lang="zh-CN" alt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问卷印刷</a:t>
                      </a:r>
                      <a:endParaRPr lang="zh-CN" alt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5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1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264" marR="7264" marT="7264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</a:t>
                      </a:r>
                      <a:r>
                        <a:rPr lang="zh-CN" alt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印公司</a:t>
                      </a:r>
                      <a:endParaRPr lang="zh-CN" alt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264" marR="7264" marT="7264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21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0603" y="813900"/>
            <a:ext cx="7544977" cy="6731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进度表（示例）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654-5188-CD46-A185-958418294383}" type="slidenum">
              <a:rPr lang="en-US" b="1" smtClean="0"/>
              <a:pPr/>
              <a:t>8</a:t>
            </a:fld>
            <a:endParaRPr lang="en-US" b="1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113879"/>
              </p:ext>
            </p:extLst>
          </p:nvPr>
        </p:nvGraphicFramePr>
        <p:xfrm>
          <a:off x="457200" y="1571625"/>
          <a:ext cx="8439150" cy="4124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447"/>
                <a:gridCol w="537214"/>
                <a:gridCol w="562698"/>
                <a:gridCol w="609406"/>
                <a:gridCol w="509293"/>
                <a:gridCol w="955837"/>
                <a:gridCol w="484776"/>
                <a:gridCol w="335697"/>
                <a:gridCol w="128501"/>
                <a:gridCol w="277451"/>
                <a:gridCol w="410842"/>
                <a:gridCol w="533561"/>
                <a:gridCol w="533561"/>
                <a:gridCol w="410842"/>
                <a:gridCol w="570910"/>
                <a:gridCol w="122719"/>
                <a:gridCol w="544232"/>
                <a:gridCol w="384163"/>
              </a:tblGrid>
              <a:tr h="363849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  员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b">
                    <a:solidFill>
                      <a:srgbClr val="861A3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b">
                    <a:solidFill>
                      <a:srgbClr val="861A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b">
                    <a:solidFill>
                      <a:srgbClr val="861A3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b">
                    <a:solidFill>
                      <a:srgbClr val="861A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b">
                    <a:solidFill>
                      <a:srgbClr val="861A3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b">
                    <a:solidFill>
                      <a:srgbClr val="861A3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b">
                    <a:solidFill>
                      <a:srgbClr val="861A3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b">
                    <a:solidFill>
                      <a:srgbClr val="861A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b">
                    <a:solidFill>
                      <a:srgbClr val="861A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4595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李静芳</a:t>
                      </a:r>
                      <a:endParaRPr lang="zh-CN" alt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7864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召集分工会</a:t>
                      </a:r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7864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问卷征求支委意见</a:t>
                      </a:r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7864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反馈问卷意见</a:t>
                      </a:r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786447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教师个别访谈</a:t>
                      </a:r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7864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召集期间讨论</a:t>
                      </a:r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7864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初稿征求支委意见</a:t>
                      </a:r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7864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定稿</a:t>
                      </a:r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786447"/>
                    </a:solidFill>
                  </a:tcPr>
                </a:tc>
              </a:tr>
              <a:tr h="4998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王晓静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征集志愿者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反馈问卷意见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教师个别访谈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反馈初稿意见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98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李元真</a:t>
                      </a:r>
                      <a:endParaRPr lang="zh-CN" alt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7864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反馈问卷意见</a:t>
                      </a:r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786447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教师个别访谈</a:t>
                      </a:r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7864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撰写初稿</a:t>
                      </a:r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7864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反馈初稿意见</a:t>
                      </a:r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7864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</a:tr>
              <a:tr h="4998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彭锡光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反馈问卷意见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教师个别访谈</a:t>
                      </a:r>
                      <a:endParaRPr lang="en-US" altLang="zh-CN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反馈初稿意见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98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    迪</a:t>
                      </a:r>
                      <a:endParaRPr lang="zh-CN" alt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7864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设计问卷</a:t>
                      </a:r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7864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问卷</a:t>
                      </a:r>
                      <a:r>
                        <a:rPr lang="zh-CN" altLang="en-US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修改印刷</a:t>
                      </a:r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7864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</a:tr>
              <a:tr h="5152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邓颖惠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问卷统计分析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98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杨佐邦</a:t>
                      </a:r>
                      <a:endParaRPr lang="zh-CN" alt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7864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发放</a:t>
                      </a:r>
                      <a:endParaRPr lang="en-US" altLang="zh-CN" sz="1100" b="1" u="none" strike="noStrike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b"/>
                      <a:r>
                        <a:rPr lang="zh-CN" altLang="en-US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问卷</a:t>
                      </a:r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7864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回收问卷</a:t>
                      </a:r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7864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04" marR="5204" marT="5204" marB="0" anchor="ctr">
                    <a:solidFill>
                      <a:srgbClr val="EDE1C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3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0603" y="804375"/>
            <a:ext cx="7544977" cy="673100"/>
          </a:xfrm>
        </p:spPr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衍生收益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0654-5188-CD46-A185-958418294383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9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068335" y="1774689"/>
            <a:ext cx="7117556" cy="3963194"/>
            <a:chOff x="411163" y="1628775"/>
            <a:chExt cx="8321675" cy="4678363"/>
          </a:xfrm>
        </p:grpSpPr>
        <p:pic>
          <p:nvPicPr>
            <p:cNvPr id="6" name="Picture 3" descr="box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95625" y="3986213"/>
              <a:ext cx="1457325" cy="15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3086100" y="3986213"/>
              <a:ext cx="1455738" cy="1500187"/>
            </a:xfrm>
            <a:prstGeom prst="roundRect">
              <a:avLst>
                <a:gd name="adj" fmla="val 9991"/>
              </a:avLst>
            </a:pr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" name="Picture 5" descr="box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95625" y="2438400"/>
              <a:ext cx="1457325" cy="150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3086100" y="2438400"/>
              <a:ext cx="1455738" cy="1500188"/>
            </a:xfrm>
            <a:prstGeom prst="roundRect">
              <a:avLst>
                <a:gd name="adj" fmla="val 9991"/>
              </a:avLst>
            </a:prstGeom>
            <a:solidFill>
              <a:schemeClr val="tx2">
                <a:lumMod val="75000"/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" name="Picture 7" descr="box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610100" y="3986213"/>
              <a:ext cx="1457325" cy="15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8"/>
            <p:cNvSpPr>
              <a:spLocks noChangeArrowheads="1"/>
            </p:cNvSpPr>
            <p:nvPr/>
          </p:nvSpPr>
          <p:spPr bwMode="gray">
            <a:xfrm>
              <a:off x="4600575" y="3986213"/>
              <a:ext cx="1450975" cy="1500187"/>
            </a:xfrm>
            <a:prstGeom prst="roundRect">
              <a:avLst>
                <a:gd name="adj" fmla="val 9991"/>
              </a:avLst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" name="Picture 9" descr="box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610100" y="2438400"/>
              <a:ext cx="1411288" cy="150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utoShape 10"/>
            <p:cNvSpPr>
              <a:spLocks noChangeArrowheads="1"/>
            </p:cNvSpPr>
            <p:nvPr/>
          </p:nvSpPr>
          <p:spPr bwMode="gray">
            <a:xfrm>
              <a:off x="4600575" y="2438400"/>
              <a:ext cx="1403350" cy="1500188"/>
            </a:xfrm>
            <a:prstGeom prst="roundRect">
              <a:avLst>
                <a:gd name="adj" fmla="val 9991"/>
              </a:avLst>
            </a:prstGeom>
            <a:solidFill>
              <a:schemeClr val="accent3">
                <a:lumMod val="75000"/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2170113" y="1628775"/>
              <a:ext cx="4895850" cy="4678363"/>
              <a:chOff x="1367" y="1026"/>
              <a:chExt cx="3084" cy="2947"/>
            </a:xfrm>
          </p:grpSpPr>
          <p:sp>
            <p:nvSpPr>
              <p:cNvPr id="15" name="Arc 12"/>
              <p:cNvSpPr>
                <a:spLocks/>
              </p:cNvSpPr>
              <p:nvPr/>
            </p:nvSpPr>
            <p:spPr bwMode="invGray">
              <a:xfrm rot="5400000" flipH="1">
                <a:off x="2326" y="2172"/>
                <a:ext cx="1477" cy="2126"/>
              </a:xfrm>
              <a:custGeom>
                <a:avLst/>
                <a:gdLst>
                  <a:gd name="T0" fmla="*/ 1 w 21600"/>
                  <a:gd name="T1" fmla="*/ 11 h 29835"/>
                  <a:gd name="T2" fmla="*/ 3 w 21600"/>
                  <a:gd name="T3" fmla="*/ 0 h 29835"/>
                  <a:gd name="T4" fmla="*/ 7 w 21600"/>
                  <a:gd name="T5" fmla="*/ 6 h 2983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835"/>
                  <a:gd name="T11" fmla="*/ 21600 w 21600"/>
                  <a:gd name="T12" fmla="*/ 29835 h 298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835" fill="none" extrusionOk="0">
                    <a:moveTo>
                      <a:pt x="4176" y="29835"/>
                    </a:moveTo>
                    <a:cubicBezTo>
                      <a:pt x="1463" y="26131"/>
                      <a:pt x="0" y="21659"/>
                      <a:pt x="0" y="17068"/>
                    </a:cubicBezTo>
                    <a:cubicBezTo>
                      <a:pt x="-1" y="10392"/>
                      <a:pt x="3086" y="4091"/>
                      <a:pt x="8362" y="0"/>
                    </a:cubicBezTo>
                  </a:path>
                  <a:path w="21600" h="29835" stroke="0" extrusionOk="0">
                    <a:moveTo>
                      <a:pt x="4176" y="29835"/>
                    </a:moveTo>
                    <a:cubicBezTo>
                      <a:pt x="1463" y="26131"/>
                      <a:pt x="0" y="21659"/>
                      <a:pt x="0" y="17068"/>
                    </a:cubicBezTo>
                    <a:cubicBezTo>
                      <a:pt x="-1" y="10392"/>
                      <a:pt x="3086" y="4091"/>
                      <a:pt x="8362" y="0"/>
                    </a:cubicBezTo>
                    <a:lnTo>
                      <a:pt x="21600" y="17068"/>
                    </a:lnTo>
                    <a:lnTo>
                      <a:pt x="4176" y="29835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FFCC66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Arc 13"/>
              <p:cNvSpPr>
                <a:spLocks/>
              </p:cNvSpPr>
              <p:nvPr/>
            </p:nvSpPr>
            <p:spPr bwMode="invGray">
              <a:xfrm rot="5400000" flipH="1">
                <a:off x="893" y="1751"/>
                <a:ext cx="2487" cy="1539"/>
              </a:xfrm>
              <a:custGeom>
                <a:avLst/>
                <a:gdLst>
                  <a:gd name="T0" fmla="*/ 12 w 36369"/>
                  <a:gd name="T1" fmla="*/ 4 h 21600"/>
                  <a:gd name="T2" fmla="*/ 0 w 36369"/>
                  <a:gd name="T3" fmla="*/ 4 h 21600"/>
                  <a:gd name="T4" fmla="*/ 6 w 3636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369"/>
                  <a:gd name="T10" fmla="*/ 0 h 21600"/>
                  <a:gd name="T11" fmla="*/ 36369 w 3636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369" h="21600" fill="none" extrusionOk="0">
                    <a:moveTo>
                      <a:pt x="36368" y="11956"/>
                    </a:moveTo>
                    <a:cubicBezTo>
                      <a:pt x="32365" y="17980"/>
                      <a:pt x="25612" y="21599"/>
                      <a:pt x="18380" y="21600"/>
                    </a:cubicBezTo>
                    <a:cubicBezTo>
                      <a:pt x="10889" y="21600"/>
                      <a:pt x="3933" y="17719"/>
                      <a:pt x="-1" y="11345"/>
                    </a:cubicBezTo>
                  </a:path>
                  <a:path w="36369" h="21600" stroke="0" extrusionOk="0">
                    <a:moveTo>
                      <a:pt x="36368" y="11956"/>
                    </a:moveTo>
                    <a:cubicBezTo>
                      <a:pt x="32365" y="17980"/>
                      <a:pt x="25612" y="21599"/>
                      <a:pt x="18380" y="21600"/>
                    </a:cubicBezTo>
                    <a:cubicBezTo>
                      <a:pt x="10889" y="21600"/>
                      <a:pt x="3933" y="17719"/>
                      <a:pt x="-1" y="11345"/>
                    </a:cubicBezTo>
                    <a:lnTo>
                      <a:pt x="18380" y="0"/>
                    </a:lnTo>
                    <a:lnTo>
                      <a:pt x="36368" y="11956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FFCC66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Arc 14"/>
              <p:cNvSpPr>
                <a:spLocks/>
              </p:cNvSpPr>
              <p:nvPr/>
            </p:nvSpPr>
            <p:spPr bwMode="invGray">
              <a:xfrm rot="5400000" flipH="1">
                <a:off x="2152" y="871"/>
                <a:ext cx="1477" cy="1788"/>
              </a:xfrm>
              <a:custGeom>
                <a:avLst/>
                <a:gdLst>
                  <a:gd name="T0" fmla="*/ 6 w 21600"/>
                  <a:gd name="T1" fmla="*/ 0 h 25100"/>
                  <a:gd name="T2" fmla="*/ 6 w 21600"/>
                  <a:gd name="T3" fmla="*/ 9 h 25100"/>
                  <a:gd name="T4" fmla="*/ 0 w 21600"/>
                  <a:gd name="T5" fmla="*/ 4 h 251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5100"/>
                  <a:gd name="T11" fmla="*/ 21600 w 21600"/>
                  <a:gd name="T12" fmla="*/ 25100 h 251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5100" fill="none" extrusionOk="0">
                    <a:moveTo>
                      <a:pt x="17687" y="0"/>
                    </a:moveTo>
                    <a:cubicBezTo>
                      <a:pt x="20234" y="3632"/>
                      <a:pt x="21600" y="7961"/>
                      <a:pt x="21600" y="12398"/>
                    </a:cubicBezTo>
                    <a:cubicBezTo>
                      <a:pt x="21600" y="16962"/>
                      <a:pt x="20154" y="21408"/>
                      <a:pt x="17470" y="25100"/>
                    </a:cubicBezTo>
                  </a:path>
                  <a:path w="21600" h="25100" stroke="0" extrusionOk="0">
                    <a:moveTo>
                      <a:pt x="17687" y="0"/>
                    </a:moveTo>
                    <a:cubicBezTo>
                      <a:pt x="20234" y="3632"/>
                      <a:pt x="21600" y="7961"/>
                      <a:pt x="21600" y="12398"/>
                    </a:cubicBezTo>
                    <a:cubicBezTo>
                      <a:pt x="21600" y="16962"/>
                      <a:pt x="20154" y="21408"/>
                      <a:pt x="17470" y="25100"/>
                    </a:cubicBezTo>
                    <a:lnTo>
                      <a:pt x="0" y="12398"/>
                    </a:lnTo>
                    <a:lnTo>
                      <a:pt x="17687" y="0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FFCC66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Arc 15"/>
              <p:cNvSpPr>
                <a:spLocks/>
              </p:cNvSpPr>
              <p:nvPr/>
            </p:nvSpPr>
            <p:spPr bwMode="invGray">
              <a:xfrm rot="5400000" flipH="1">
                <a:off x="2557" y="1628"/>
                <a:ext cx="2250" cy="1539"/>
              </a:xfrm>
              <a:custGeom>
                <a:avLst/>
                <a:gdLst>
                  <a:gd name="T0" fmla="*/ 0 w 32922"/>
                  <a:gd name="T1" fmla="*/ 2 h 21600"/>
                  <a:gd name="T2" fmla="*/ 11 w 32922"/>
                  <a:gd name="T3" fmla="*/ 4 h 21600"/>
                  <a:gd name="T4" fmla="*/ 5 w 32922"/>
                  <a:gd name="T5" fmla="*/ 8 h 21600"/>
                  <a:gd name="T6" fmla="*/ 0 60000 65536"/>
                  <a:gd name="T7" fmla="*/ 0 60000 65536"/>
                  <a:gd name="T8" fmla="*/ 0 60000 65536"/>
                  <a:gd name="T9" fmla="*/ 0 w 32922"/>
                  <a:gd name="T10" fmla="*/ 0 h 21600"/>
                  <a:gd name="T11" fmla="*/ 32922 w 3292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22" h="21600" fill="none" extrusionOk="0">
                    <a:moveTo>
                      <a:pt x="-1" y="5871"/>
                    </a:moveTo>
                    <a:cubicBezTo>
                      <a:pt x="4006" y="2100"/>
                      <a:pt x="9302" y="-1"/>
                      <a:pt x="14805" y="0"/>
                    </a:cubicBezTo>
                    <a:cubicBezTo>
                      <a:pt x="22120" y="0"/>
                      <a:pt x="28938" y="3702"/>
                      <a:pt x="32922" y="9838"/>
                    </a:cubicBezTo>
                  </a:path>
                  <a:path w="32922" h="21600" stroke="0" extrusionOk="0">
                    <a:moveTo>
                      <a:pt x="-1" y="5871"/>
                    </a:moveTo>
                    <a:cubicBezTo>
                      <a:pt x="4006" y="2100"/>
                      <a:pt x="9302" y="-1"/>
                      <a:pt x="14805" y="0"/>
                    </a:cubicBezTo>
                    <a:cubicBezTo>
                      <a:pt x="22120" y="0"/>
                      <a:pt x="28938" y="3702"/>
                      <a:pt x="32922" y="9838"/>
                    </a:cubicBezTo>
                    <a:lnTo>
                      <a:pt x="14805" y="21600"/>
                    </a:lnTo>
                    <a:lnTo>
                      <a:pt x="-1" y="5871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FFCC66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AutoShape 16"/>
            <p:cNvSpPr>
              <a:spLocks noChangeArrowheads="1"/>
            </p:cNvSpPr>
            <p:nvPr/>
          </p:nvSpPr>
          <p:spPr bwMode="gray">
            <a:xfrm flipH="1">
              <a:off x="6324600" y="2698750"/>
              <a:ext cx="2408238" cy="2495550"/>
            </a:xfrm>
            <a:prstGeom prst="rightArrow">
              <a:avLst>
                <a:gd name="adj1" fmla="val 65176"/>
                <a:gd name="adj2" fmla="val 33468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63529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163500" prstMaterial="legacyMetal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AutoShape 17"/>
            <p:cNvSpPr>
              <a:spLocks noChangeArrowheads="1"/>
            </p:cNvSpPr>
            <p:nvPr/>
          </p:nvSpPr>
          <p:spPr bwMode="gray">
            <a:xfrm>
              <a:off x="411163" y="2813050"/>
              <a:ext cx="2408237" cy="2495550"/>
            </a:xfrm>
            <a:prstGeom prst="rightArrow">
              <a:avLst>
                <a:gd name="adj1" fmla="val 65176"/>
                <a:gd name="adj2" fmla="val 33468"/>
              </a:avLst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3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163500" prstMaterial="legacyMetal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gray">
            <a:xfrm>
              <a:off x="1020464" y="3867151"/>
              <a:ext cx="759423" cy="4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</a:t>
              </a:r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	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gray">
            <a:xfrm>
              <a:off x="7287913" y="3773488"/>
              <a:ext cx="759423" cy="4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教师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3168628" y="2909888"/>
              <a:ext cx="1295442" cy="4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思想交流</a:t>
              </a:r>
              <a:r>
                <a:rPr lang="en-US" altLang="zh-CN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	</a:t>
              </a:r>
              <a:endParaRPr lang="en-US" altLang="zh-CN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692628" y="2909888"/>
              <a:ext cx="1295442" cy="4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情感建设</a:t>
              </a:r>
              <a:endParaRPr lang="en-US" altLang="zh-CN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3168628" y="4419600"/>
              <a:ext cx="1295442" cy="4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能力培养</a:t>
              </a:r>
              <a:endParaRPr lang="en-US" altLang="zh-CN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692629" y="4318406"/>
              <a:ext cx="1295442" cy="76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荣誉与</a:t>
              </a:r>
              <a:endParaRPr lang="en-US" altLang="zh-CN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/>
              <a:r>
                <a:rPr lang="zh-CN" altLang="en-US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物质奖励</a:t>
              </a:r>
              <a:endParaRPr lang="en-US" altLang="zh-CN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5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4716</TotalTime>
  <Words>431</Words>
  <Application>Microsoft Office PowerPoint</Application>
  <PresentationFormat>全屏显示(4:3)</PresentationFormat>
  <Paragraphs>169</Paragraphs>
  <Slides>10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Theme</vt:lpstr>
      <vt:lpstr>党支部课题研究经验交流 ——金融学院教职工第一党支部</vt:lpstr>
      <vt:lpstr>目录</vt:lpstr>
      <vt:lpstr>选题背景</vt:lpstr>
      <vt:lpstr>调研安排</vt:lpstr>
      <vt:lpstr>调研方式</vt:lpstr>
      <vt:lpstr>组织过程</vt:lpstr>
      <vt:lpstr>人员分工表（示例） </vt:lpstr>
      <vt:lpstr>进度表（示例）</vt:lpstr>
      <vt:lpstr>衍生收益</vt:lpstr>
      <vt:lpstr>谢   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freeman</dc:creator>
  <cp:lastModifiedBy>zzb</cp:lastModifiedBy>
  <cp:revision>534</cp:revision>
  <cp:lastPrinted>2014-06-17T07:06:41Z</cp:lastPrinted>
  <dcterms:created xsi:type="dcterms:W3CDTF">2013-12-17T08:02:02Z</dcterms:created>
  <dcterms:modified xsi:type="dcterms:W3CDTF">2014-06-19T08:34:14Z</dcterms:modified>
</cp:coreProperties>
</file>