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2" r:id="rId5"/>
    <p:sldId id="261" r:id="rId6"/>
    <p:sldId id="259" r:id="rId7"/>
    <p:sldId id="263" r:id="rId8"/>
    <p:sldId id="264" r:id="rId9"/>
    <p:sldId id="268" r:id="rId10"/>
    <p:sldId id="267" r:id="rId11"/>
    <p:sldId id="265" r:id="rId12"/>
    <p:sldId id="266" r:id="rId13"/>
    <p:sldId id="260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96" y="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E89834-2914-42E3-B759-32F7BEA5418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EFBC88B-8C5E-4FB8-8434-322F4B6F14E0}">
      <dgm:prSet/>
      <dgm:spPr/>
      <dgm:t>
        <a:bodyPr/>
        <a:lstStyle/>
        <a:p>
          <a:pPr rtl="0"/>
          <a:r>
            <a:rPr lang="zh-CN" dirty="0" smtClean="0"/>
            <a:t>内部讨论，确定调研提纲</a:t>
          </a:r>
          <a:endParaRPr lang="zh-CN" dirty="0"/>
        </a:p>
      </dgm:t>
    </dgm:pt>
    <dgm:pt modelId="{D4EF28EB-D479-4954-9119-905EF1E75C26}" type="parTrans" cxnId="{ECBAE635-DA44-470F-9977-3AA4893F5BFF}">
      <dgm:prSet/>
      <dgm:spPr/>
      <dgm:t>
        <a:bodyPr/>
        <a:lstStyle/>
        <a:p>
          <a:endParaRPr lang="zh-CN" altLang="en-US"/>
        </a:p>
      </dgm:t>
    </dgm:pt>
    <dgm:pt modelId="{F9DBD117-1C61-4CE4-8785-1887B7C4FA4C}" type="sibTrans" cxnId="{ECBAE635-DA44-470F-9977-3AA4893F5BFF}">
      <dgm:prSet/>
      <dgm:spPr/>
      <dgm:t>
        <a:bodyPr/>
        <a:lstStyle/>
        <a:p>
          <a:endParaRPr lang="zh-CN" altLang="en-US"/>
        </a:p>
      </dgm:t>
    </dgm:pt>
    <dgm:pt modelId="{E7DF24C1-4F6D-4007-A844-061026451DFA}">
      <dgm:prSet/>
      <dgm:spPr/>
      <dgm:t>
        <a:bodyPr/>
        <a:lstStyle/>
        <a:p>
          <a:pPr rtl="0"/>
          <a:r>
            <a:rPr lang="zh-CN" dirty="0" smtClean="0"/>
            <a:t>校内座谈，分析我们的团队情况</a:t>
          </a:r>
          <a:endParaRPr lang="zh-CN" dirty="0"/>
        </a:p>
      </dgm:t>
    </dgm:pt>
    <dgm:pt modelId="{A5B035A3-8F37-48C7-BBCB-D7939663D040}" type="parTrans" cxnId="{7E27B3EE-6ACA-4BB8-986C-9468E0FFFEF7}">
      <dgm:prSet/>
      <dgm:spPr/>
      <dgm:t>
        <a:bodyPr/>
        <a:lstStyle/>
        <a:p>
          <a:endParaRPr lang="zh-CN" altLang="en-US"/>
        </a:p>
      </dgm:t>
    </dgm:pt>
    <dgm:pt modelId="{BB230DBA-197E-40AB-BA68-12C30671DE1C}" type="sibTrans" cxnId="{7E27B3EE-6ACA-4BB8-986C-9468E0FFFEF7}">
      <dgm:prSet/>
      <dgm:spPr/>
      <dgm:t>
        <a:bodyPr/>
        <a:lstStyle/>
        <a:p>
          <a:endParaRPr lang="zh-CN" altLang="en-US"/>
        </a:p>
      </dgm:t>
    </dgm:pt>
    <dgm:pt modelId="{2937F6F8-D3F1-4EA5-83A5-D4EF60CD3583}">
      <dgm:prSet/>
      <dgm:spPr/>
      <dgm:t>
        <a:bodyPr/>
        <a:lstStyle/>
        <a:p>
          <a:pPr rtl="0"/>
          <a:r>
            <a:rPr lang="zh-CN" dirty="0" smtClean="0"/>
            <a:t>发放</a:t>
          </a:r>
          <a:r>
            <a:rPr lang="zh-CN" altLang="en-US" dirty="0" smtClean="0"/>
            <a:t>外校</a:t>
          </a:r>
          <a:r>
            <a:rPr lang="zh-CN" dirty="0" smtClean="0"/>
            <a:t>调查问卷</a:t>
          </a:r>
          <a:endParaRPr lang="zh-CN" dirty="0"/>
        </a:p>
      </dgm:t>
    </dgm:pt>
    <dgm:pt modelId="{4941C31B-D1EB-4813-A5D1-19147F854F39}" type="parTrans" cxnId="{9C69F422-244C-4375-B41B-3FE0AD8A34B9}">
      <dgm:prSet/>
      <dgm:spPr/>
      <dgm:t>
        <a:bodyPr/>
        <a:lstStyle/>
        <a:p>
          <a:endParaRPr lang="zh-CN" altLang="en-US"/>
        </a:p>
      </dgm:t>
    </dgm:pt>
    <dgm:pt modelId="{41C0247A-FF27-441A-8F5E-75993FA369E3}" type="sibTrans" cxnId="{9C69F422-244C-4375-B41B-3FE0AD8A34B9}">
      <dgm:prSet/>
      <dgm:spPr/>
      <dgm:t>
        <a:bodyPr/>
        <a:lstStyle/>
        <a:p>
          <a:endParaRPr lang="zh-CN" altLang="en-US"/>
        </a:p>
      </dgm:t>
    </dgm:pt>
    <dgm:pt modelId="{7E1CF678-AEDC-4DF5-87ED-A92D46965528}">
      <dgm:prSet/>
      <dgm:spPr/>
      <dgm:t>
        <a:bodyPr/>
        <a:lstStyle/>
        <a:p>
          <a:pPr rtl="0"/>
          <a:r>
            <a:rPr lang="zh-CN" dirty="0" smtClean="0"/>
            <a:t>调查问卷分析、对比，形成调研报告初稿</a:t>
          </a:r>
          <a:endParaRPr lang="zh-CN" dirty="0"/>
        </a:p>
      </dgm:t>
    </dgm:pt>
    <dgm:pt modelId="{DA8CFD2E-1945-4F15-B378-6EA2AE5806EB}" type="parTrans" cxnId="{17CE98E1-DF84-4299-BC73-C990DAEC699E}">
      <dgm:prSet/>
      <dgm:spPr/>
      <dgm:t>
        <a:bodyPr/>
        <a:lstStyle/>
        <a:p>
          <a:endParaRPr lang="zh-CN" altLang="en-US"/>
        </a:p>
      </dgm:t>
    </dgm:pt>
    <dgm:pt modelId="{941171A7-643E-4EF5-ABC2-02C62B407370}" type="sibTrans" cxnId="{17CE98E1-DF84-4299-BC73-C990DAEC699E}">
      <dgm:prSet/>
      <dgm:spPr/>
      <dgm:t>
        <a:bodyPr/>
        <a:lstStyle/>
        <a:p>
          <a:endParaRPr lang="zh-CN" altLang="en-US"/>
        </a:p>
      </dgm:t>
    </dgm:pt>
    <dgm:pt modelId="{A7493611-CA3C-49AB-8F79-589A0D4BC5B7}">
      <dgm:prSet/>
      <dgm:spPr/>
      <dgm:t>
        <a:bodyPr/>
        <a:lstStyle/>
        <a:p>
          <a:pPr rtl="0"/>
          <a:r>
            <a:rPr lang="zh-CN" dirty="0" smtClean="0"/>
            <a:t>调研报告进行内部讨论并修改完善</a:t>
          </a:r>
          <a:endParaRPr lang="zh-CN" dirty="0"/>
        </a:p>
      </dgm:t>
    </dgm:pt>
    <dgm:pt modelId="{539227B5-7CC4-4B4F-A2B3-7C894EE30A5F}" type="parTrans" cxnId="{5242F062-A013-4CA8-ACD3-2E31E2440C31}">
      <dgm:prSet/>
      <dgm:spPr/>
      <dgm:t>
        <a:bodyPr/>
        <a:lstStyle/>
        <a:p>
          <a:endParaRPr lang="zh-CN" altLang="en-US"/>
        </a:p>
      </dgm:t>
    </dgm:pt>
    <dgm:pt modelId="{912D028E-12A4-4721-B854-F21045A71CE4}" type="sibTrans" cxnId="{5242F062-A013-4CA8-ACD3-2E31E2440C31}">
      <dgm:prSet/>
      <dgm:spPr/>
      <dgm:t>
        <a:bodyPr/>
        <a:lstStyle/>
        <a:p>
          <a:endParaRPr lang="zh-CN" altLang="en-US"/>
        </a:p>
      </dgm:t>
    </dgm:pt>
    <dgm:pt modelId="{74CE3489-3832-4A36-B5CF-EFE69891F57B}" type="pres">
      <dgm:prSet presAssocID="{8AE89834-2914-42E3-B759-32F7BEA5418E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BA6E8030-05CF-488E-804E-3D65E10946B8}" type="pres">
      <dgm:prSet presAssocID="{8AE89834-2914-42E3-B759-32F7BEA5418E}" presName="arrow" presStyleLbl="bgShp" presStyleIdx="0" presStyleCnt="1"/>
      <dgm:spPr/>
    </dgm:pt>
    <dgm:pt modelId="{749B4ECD-F8C3-4233-B7D7-76CFBD499C9F}" type="pres">
      <dgm:prSet presAssocID="{8AE89834-2914-42E3-B759-32F7BEA5418E}" presName="linearProcess" presStyleCnt="0"/>
      <dgm:spPr/>
    </dgm:pt>
    <dgm:pt modelId="{83BAC840-FEB9-4A3B-889E-D1BE244B67EB}" type="pres">
      <dgm:prSet presAssocID="{8EFBC88B-8C5E-4FB8-8434-322F4B6F14E0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F7E4719-AD4F-4086-9441-D5188FB18863}" type="pres">
      <dgm:prSet presAssocID="{F9DBD117-1C61-4CE4-8785-1887B7C4FA4C}" presName="sibTrans" presStyleCnt="0"/>
      <dgm:spPr/>
    </dgm:pt>
    <dgm:pt modelId="{B5666CC2-BA78-4610-9ABB-82000A9C01DB}" type="pres">
      <dgm:prSet presAssocID="{E7DF24C1-4F6D-4007-A844-061026451DFA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EEC5751-4CC5-4E7D-9EE1-2E8893B6891C}" type="pres">
      <dgm:prSet presAssocID="{BB230DBA-197E-40AB-BA68-12C30671DE1C}" presName="sibTrans" presStyleCnt="0"/>
      <dgm:spPr/>
    </dgm:pt>
    <dgm:pt modelId="{CAB9C6F1-7627-4C82-8403-A3315CCD812B}" type="pres">
      <dgm:prSet presAssocID="{2937F6F8-D3F1-4EA5-83A5-D4EF60CD3583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1F55262-5CBD-446A-90E6-4E6EB935AB76}" type="pres">
      <dgm:prSet presAssocID="{41C0247A-FF27-441A-8F5E-75993FA369E3}" presName="sibTrans" presStyleCnt="0"/>
      <dgm:spPr/>
    </dgm:pt>
    <dgm:pt modelId="{DF4D3D89-D587-489D-882E-5109AF4E7422}" type="pres">
      <dgm:prSet presAssocID="{7E1CF678-AEDC-4DF5-87ED-A92D46965528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EC92A4F-76C9-40E2-A264-5E732C4C8554}" type="pres">
      <dgm:prSet presAssocID="{941171A7-643E-4EF5-ABC2-02C62B407370}" presName="sibTrans" presStyleCnt="0"/>
      <dgm:spPr/>
    </dgm:pt>
    <dgm:pt modelId="{982C2DD6-E585-47B4-8508-05ECBEDFBCDF}" type="pres">
      <dgm:prSet presAssocID="{A7493611-CA3C-49AB-8F79-589A0D4BC5B7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242F062-A013-4CA8-ACD3-2E31E2440C31}" srcId="{8AE89834-2914-42E3-B759-32F7BEA5418E}" destId="{A7493611-CA3C-49AB-8F79-589A0D4BC5B7}" srcOrd="4" destOrd="0" parTransId="{539227B5-7CC4-4B4F-A2B3-7C894EE30A5F}" sibTransId="{912D028E-12A4-4721-B854-F21045A71CE4}"/>
    <dgm:cxn modelId="{17CE98E1-DF84-4299-BC73-C990DAEC699E}" srcId="{8AE89834-2914-42E3-B759-32F7BEA5418E}" destId="{7E1CF678-AEDC-4DF5-87ED-A92D46965528}" srcOrd="3" destOrd="0" parTransId="{DA8CFD2E-1945-4F15-B378-6EA2AE5806EB}" sibTransId="{941171A7-643E-4EF5-ABC2-02C62B407370}"/>
    <dgm:cxn modelId="{BC8A0F56-E64D-4E5F-B988-FAEA76B9C977}" type="presOf" srcId="{8AE89834-2914-42E3-B759-32F7BEA5418E}" destId="{74CE3489-3832-4A36-B5CF-EFE69891F57B}" srcOrd="0" destOrd="0" presId="urn:microsoft.com/office/officeart/2005/8/layout/hProcess9"/>
    <dgm:cxn modelId="{9C69F422-244C-4375-B41B-3FE0AD8A34B9}" srcId="{8AE89834-2914-42E3-B759-32F7BEA5418E}" destId="{2937F6F8-D3F1-4EA5-83A5-D4EF60CD3583}" srcOrd="2" destOrd="0" parTransId="{4941C31B-D1EB-4813-A5D1-19147F854F39}" sibTransId="{41C0247A-FF27-441A-8F5E-75993FA369E3}"/>
    <dgm:cxn modelId="{99F9A283-0A17-491F-A1BF-E02889C2FD71}" type="presOf" srcId="{A7493611-CA3C-49AB-8F79-589A0D4BC5B7}" destId="{982C2DD6-E585-47B4-8508-05ECBEDFBCDF}" srcOrd="0" destOrd="0" presId="urn:microsoft.com/office/officeart/2005/8/layout/hProcess9"/>
    <dgm:cxn modelId="{329976CF-FBF0-4976-96EA-12ADC2D9B539}" type="presOf" srcId="{E7DF24C1-4F6D-4007-A844-061026451DFA}" destId="{B5666CC2-BA78-4610-9ABB-82000A9C01DB}" srcOrd="0" destOrd="0" presId="urn:microsoft.com/office/officeart/2005/8/layout/hProcess9"/>
    <dgm:cxn modelId="{D6AB5EF3-26FB-4D82-AF3C-BA5BE9FD42C6}" type="presOf" srcId="{8EFBC88B-8C5E-4FB8-8434-322F4B6F14E0}" destId="{83BAC840-FEB9-4A3B-889E-D1BE244B67EB}" srcOrd="0" destOrd="0" presId="urn:microsoft.com/office/officeart/2005/8/layout/hProcess9"/>
    <dgm:cxn modelId="{8B17BDD2-8C82-401B-ACB1-FF4A7A65A1B3}" type="presOf" srcId="{2937F6F8-D3F1-4EA5-83A5-D4EF60CD3583}" destId="{CAB9C6F1-7627-4C82-8403-A3315CCD812B}" srcOrd="0" destOrd="0" presId="urn:microsoft.com/office/officeart/2005/8/layout/hProcess9"/>
    <dgm:cxn modelId="{7E27B3EE-6ACA-4BB8-986C-9468E0FFFEF7}" srcId="{8AE89834-2914-42E3-B759-32F7BEA5418E}" destId="{E7DF24C1-4F6D-4007-A844-061026451DFA}" srcOrd="1" destOrd="0" parTransId="{A5B035A3-8F37-48C7-BBCB-D7939663D040}" sibTransId="{BB230DBA-197E-40AB-BA68-12C30671DE1C}"/>
    <dgm:cxn modelId="{A1A44FDF-974C-4AD8-A362-F2C9511BCFF4}" type="presOf" srcId="{7E1CF678-AEDC-4DF5-87ED-A92D46965528}" destId="{DF4D3D89-D587-489D-882E-5109AF4E7422}" srcOrd="0" destOrd="0" presId="urn:microsoft.com/office/officeart/2005/8/layout/hProcess9"/>
    <dgm:cxn modelId="{ECBAE635-DA44-470F-9977-3AA4893F5BFF}" srcId="{8AE89834-2914-42E3-B759-32F7BEA5418E}" destId="{8EFBC88B-8C5E-4FB8-8434-322F4B6F14E0}" srcOrd="0" destOrd="0" parTransId="{D4EF28EB-D479-4954-9119-905EF1E75C26}" sibTransId="{F9DBD117-1C61-4CE4-8785-1887B7C4FA4C}"/>
    <dgm:cxn modelId="{9F30018A-5109-4CA2-AE42-7C7C2214FCEE}" type="presParOf" srcId="{74CE3489-3832-4A36-B5CF-EFE69891F57B}" destId="{BA6E8030-05CF-488E-804E-3D65E10946B8}" srcOrd="0" destOrd="0" presId="urn:microsoft.com/office/officeart/2005/8/layout/hProcess9"/>
    <dgm:cxn modelId="{52893CC9-58BF-46A2-9D55-22679B93A18E}" type="presParOf" srcId="{74CE3489-3832-4A36-B5CF-EFE69891F57B}" destId="{749B4ECD-F8C3-4233-B7D7-76CFBD499C9F}" srcOrd="1" destOrd="0" presId="urn:microsoft.com/office/officeart/2005/8/layout/hProcess9"/>
    <dgm:cxn modelId="{EEBABBAB-6E2F-4638-BEA4-FB86F462C408}" type="presParOf" srcId="{749B4ECD-F8C3-4233-B7D7-76CFBD499C9F}" destId="{83BAC840-FEB9-4A3B-889E-D1BE244B67EB}" srcOrd="0" destOrd="0" presId="urn:microsoft.com/office/officeart/2005/8/layout/hProcess9"/>
    <dgm:cxn modelId="{EB9A3C31-B2E0-4706-B5BC-DD8F2059DEB3}" type="presParOf" srcId="{749B4ECD-F8C3-4233-B7D7-76CFBD499C9F}" destId="{DF7E4719-AD4F-4086-9441-D5188FB18863}" srcOrd="1" destOrd="0" presId="urn:microsoft.com/office/officeart/2005/8/layout/hProcess9"/>
    <dgm:cxn modelId="{A21D9897-808B-4C53-8B0B-A2DF0F36E0E5}" type="presParOf" srcId="{749B4ECD-F8C3-4233-B7D7-76CFBD499C9F}" destId="{B5666CC2-BA78-4610-9ABB-82000A9C01DB}" srcOrd="2" destOrd="0" presId="urn:microsoft.com/office/officeart/2005/8/layout/hProcess9"/>
    <dgm:cxn modelId="{4F3FA5B1-D631-488D-BF84-8FFD4D517BD3}" type="presParOf" srcId="{749B4ECD-F8C3-4233-B7D7-76CFBD499C9F}" destId="{AEEC5751-4CC5-4E7D-9EE1-2E8893B6891C}" srcOrd="3" destOrd="0" presId="urn:microsoft.com/office/officeart/2005/8/layout/hProcess9"/>
    <dgm:cxn modelId="{8AFBAFBB-8513-4223-A626-C9417D3AD95E}" type="presParOf" srcId="{749B4ECD-F8C3-4233-B7D7-76CFBD499C9F}" destId="{CAB9C6F1-7627-4C82-8403-A3315CCD812B}" srcOrd="4" destOrd="0" presId="urn:microsoft.com/office/officeart/2005/8/layout/hProcess9"/>
    <dgm:cxn modelId="{2DC3A9D6-A543-4EAF-9CA1-D5D82AE53CCB}" type="presParOf" srcId="{749B4ECD-F8C3-4233-B7D7-76CFBD499C9F}" destId="{21F55262-5CBD-446A-90E6-4E6EB935AB76}" srcOrd="5" destOrd="0" presId="urn:microsoft.com/office/officeart/2005/8/layout/hProcess9"/>
    <dgm:cxn modelId="{C49D2CD0-C640-49EF-B736-2FF2A7DF1B46}" type="presParOf" srcId="{749B4ECD-F8C3-4233-B7D7-76CFBD499C9F}" destId="{DF4D3D89-D587-489D-882E-5109AF4E7422}" srcOrd="6" destOrd="0" presId="urn:microsoft.com/office/officeart/2005/8/layout/hProcess9"/>
    <dgm:cxn modelId="{8D8FB5A4-7649-4085-B3C5-236F70C2EA8F}" type="presParOf" srcId="{749B4ECD-F8C3-4233-B7D7-76CFBD499C9F}" destId="{FEC92A4F-76C9-40E2-A264-5E732C4C8554}" srcOrd="7" destOrd="0" presId="urn:microsoft.com/office/officeart/2005/8/layout/hProcess9"/>
    <dgm:cxn modelId="{3D085895-00B0-49A0-A922-C4F8B4DFE3FC}" type="presParOf" srcId="{749B4ECD-F8C3-4233-B7D7-76CFBD499C9F}" destId="{982C2DD6-E585-47B4-8508-05ECBEDFBCDF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6E8030-05CF-488E-804E-3D65E10946B8}">
      <dsp:nvSpPr>
        <dsp:cNvPr id="0" name=""/>
        <dsp:cNvSpPr/>
      </dsp:nvSpPr>
      <dsp:spPr>
        <a:xfrm>
          <a:off x="588665" y="0"/>
          <a:ext cx="6671541" cy="424847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AC840-FEB9-4A3B-889E-D1BE244B67EB}">
      <dsp:nvSpPr>
        <dsp:cNvPr id="0" name=""/>
        <dsp:cNvSpPr/>
      </dsp:nvSpPr>
      <dsp:spPr>
        <a:xfrm>
          <a:off x="3449" y="1274541"/>
          <a:ext cx="1508071" cy="16993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900" kern="1200" dirty="0" smtClean="0"/>
            <a:t>内部讨论，确定调研提纲</a:t>
          </a:r>
          <a:endParaRPr lang="zh-CN" sz="1900" kern="1200" dirty="0"/>
        </a:p>
      </dsp:txBody>
      <dsp:txXfrm>
        <a:off x="77067" y="1348159"/>
        <a:ext cx="1360835" cy="1552152"/>
      </dsp:txXfrm>
    </dsp:sp>
    <dsp:sp modelId="{B5666CC2-BA78-4610-9ABB-82000A9C01DB}">
      <dsp:nvSpPr>
        <dsp:cNvPr id="0" name=""/>
        <dsp:cNvSpPr/>
      </dsp:nvSpPr>
      <dsp:spPr>
        <a:xfrm>
          <a:off x="1586924" y="1274541"/>
          <a:ext cx="1508071" cy="16993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900" kern="1200" dirty="0" smtClean="0"/>
            <a:t>校内座谈，分析我们的团队情况</a:t>
          </a:r>
          <a:endParaRPr lang="zh-CN" sz="1900" kern="1200" dirty="0"/>
        </a:p>
      </dsp:txBody>
      <dsp:txXfrm>
        <a:off x="1660542" y="1348159"/>
        <a:ext cx="1360835" cy="1552152"/>
      </dsp:txXfrm>
    </dsp:sp>
    <dsp:sp modelId="{CAB9C6F1-7627-4C82-8403-A3315CCD812B}">
      <dsp:nvSpPr>
        <dsp:cNvPr id="0" name=""/>
        <dsp:cNvSpPr/>
      </dsp:nvSpPr>
      <dsp:spPr>
        <a:xfrm>
          <a:off x="3170400" y="1274541"/>
          <a:ext cx="1508071" cy="16993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900" kern="1200" dirty="0" smtClean="0"/>
            <a:t>发放</a:t>
          </a:r>
          <a:r>
            <a:rPr lang="zh-CN" altLang="en-US" sz="1900" kern="1200" dirty="0" smtClean="0"/>
            <a:t>外校</a:t>
          </a:r>
          <a:r>
            <a:rPr lang="zh-CN" sz="1900" kern="1200" dirty="0" smtClean="0"/>
            <a:t>调查问卷</a:t>
          </a:r>
          <a:endParaRPr lang="zh-CN" sz="1900" kern="1200" dirty="0"/>
        </a:p>
      </dsp:txBody>
      <dsp:txXfrm>
        <a:off x="3244018" y="1348159"/>
        <a:ext cx="1360835" cy="1552152"/>
      </dsp:txXfrm>
    </dsp:sp>
    <dsp:sp modelId="{DF4D3D89-D587-489D-882E-5109AF4E7422}">
      <dsp:nvSpPr>
        <dsp:cNvPr id="0" name=""/>
        <dsp:cNvSpPr/>
      </dsp:nvSpPr>
      <dsp:spPr>
        <a:xfrm>
          <a:off x="4753875" y="1274541"/>
          <a:ext cx="1508071" cy="16993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900" kern="1200" dirty="0" smtClean="0"/>
            <a:t>调查问卷分析、对比，形成调研报告初稿</a:t>
          </a:r>
          <a:endParaRPr lang="zh-CN" sz="1900" kern="1200" dirty="0"/>
        </a:p>
      </dsp:txBody>
      <dsp:txXfrm>
        <a:off x="4827493" y="1348159"/>
        <a:ext cx="1360835" cy="1552152"/>
      </dsp:txXfrm>
    </dsp:sp>
    <dsp:sp modelId="{982C2DD6-E585-47B4-8508-05ECBEDFBCDF}">
      <dsp:nvSpPr>
        <dsp:cNvPr id="0" name=""/>
        <dsp:cNvSpPr/>
      </dsp:nvSpPr>
      <dsp:spPr>
        <a:xfrm>
          <a:off x="6337350" y="1274541"/>
          <a:ext cx="1508071" cy="16993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900" kern="1200" dirty="0" smtClean="0"/>
            <a:t>调研报告进行内部讨论并修改完善</a:t>
          </a:r>
          <a:endParaRPr lang="zh-CN" sz="1900" kern="1200" dirty="0"/>
        </a:p>
      </dsp:txBody>
      <dsp:txXfrm>
        <a:off x="6410968" y="1348159"/>
        <a:ext cx="1360835" cy="15521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2014-6-19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2014-6-19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2014-6-19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2014-6-19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2014-6-19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2014-6-19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2014-6-19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2014-6-19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2014-6-19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2014-6-19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2014-6-19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2014-6-19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403648" y="1196752"/>
            <a:ext cx="7406640" cy="1472184"/>
          </a:xfrm>
        </p:spPr>
        <p:txBody>
          <a:bodyPr/>
          <a:lstStyle/>
          <a:p>
            <a:pPr algn="ctr"/>
            <a:r>
              <a:rPr lang="zh-CN" altLang="en-US" dirty="0" smtClean="0"/>
              <a:t>调研课题经验交流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259632" y="3356992"/>
            <a:ext cx="7406640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zh-CN" altLang="en-US" dirty="0" smtClean="0"/>
              <a:t>电机系   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电力电子与电机系统研究所支部</a:t>
            </a:r>
            <a:endParaRPr lang="en-US" altLang="zh-CN" dirty="0" smtClean="0"/>
          </a:p>
          <a:p>
            <a:pPr algn="ctr"/>
            <a:r>
              <a:rPr lang="zh-CN" altLang="en-US" dirty="0"/>
              <a:t>郑泽</a:t>
            </a:r>
            <a:r>
              <a:rPr lang="zh-CN" altLang="en-US" dirty="0" smtClean="0"/>
              <a:t>东</a:t>
            </a:r>
            <a:endParaRPr lang="en-US" altLang="zh-CN" dirty="0" smtClean="0"/>
          </a:p>
          <a:p>
            <a:pPr algn="ctr"/>
            <a:r>
              <a:rPr lang="en-US" altLang="zh-CN" dirty="0" smtClean="0"/>
              <a:t>2014.6.19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008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9103"/>
            <a:ext cx="507402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285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调研材料的汇总与分析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对调查问卷进行初步数据分析和统计</a:t>
            </a:r>
            <a:endParaRPr lang="en-US" altLang="zh-CN" dirty="0" smtClean="0"/>
          </a:p>
          <a:p>
            <a:r>
              <a:rPr lang="zh-CN" altLang="en-US" dirty="0" smtClean="0"/>
              <a:t>分不同板块，组织大家分别对问卷数据进行分析和对比</a:t>
            </a:r>
            <a:endParaRPr lang="en-US" altLang="zh-CN" dirty="0" smtClean="0"/>
          </a:p>
          <a:p>
            <a:r>
              <a:rPr lang="zh-CN" altLang="en-US" dirty="0" smtClean="0"/>
              <a:t>数据的汇总</a:t>
            </a:r>
            <a:endParaRPr lang="en-US" altLang="zh-CN" dirty="0" smtClean="0"/>
          </a:p>
          <a:p>
            <a:r>
              <a:rPr lang="zh-CN" altLang="en-US" dirty="0" smtClean="0"/>
              <a:t>调研数据的</a:t>
            </a:r>
            <a:r>
              <a:rPr lang="zh-CN" altLang="en-US" b="1" dirty="0" smtClean="0">
                <a:solidFill>
                  <a:srgbClr val="FF0000"/>
                </a:solidFill>
              </a:rPr>
              <a:t>对比与分析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78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调研结果的反馈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报告反馈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zh-CN" altLang="en-US" dirty="0" smtClean="0"/>
              <a:t>研究所全体教师</a:t>
            </a:r>
            <a:endParaRPr lang="en-US" altLang="zh-CN" dirty="0" smtClean="0"/>
          </a:p>
          <a:p>
            <a:pPr lvl="1"/>
            <a:r>
              <a:rPr lang="zh-CN" altLang="en-US" dirty="0"/>
              <a:t>系</a:t>
            </a:r>
            <a:r>
              <a:rPr lang="zh-CN" altLang="en-US" dirty="0" smtClean="0"/>
              <a:t>主任等领导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兄弟院校部分参与调研的教师</a:t>
            </a:r>
            <a:endParaRPr lang="en-US" altLang="zh-CN" dirty="0" smtClean="0"/>
          </a:p>
          <a:p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分析研讨，回归实践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zh-CN" altLang="en-US" dirty="0" smtClean="0"/>
              <a:t>针对调研中反应出来的问题进行分析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找出自己的优势和不足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向研究所提出改进的办法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301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祝大家取得丰硕的调研成果！</a:t>
            </a:r>
            <a:endParaRPr lang="zh-CN" altLang="en-US" sz="3600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4546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主要内容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选题的背景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和意义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调研方法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技术路线</a:t>
            </a:r>
            <a:r>
              <a:rPr lang="zh-CN" altLang="en-US" dirty="0" smtClean="0"/>
              <a:t>：</a:t>
            </a:r>
            <a:r>
              <a:rPr lang="zh-CN" altLang="en-US" sz="2800" dirty="0" smtClean="0"/>
              <a:t>人员</a:t>
            </a:r>
            <a:r>
              <a:rPr lang="zh-CN" altLang="en-US" sz="2800" dirty="0"/>
              <a:t>分工及</a:t>
            </a:r>
            <a:r>
              <a:rPr lang="zh-CN" altLang="en-US" sz="2800" dirty="0" smtClean="0"/>
              <a:t>组织</a:t>
            </a:r>
            <a:endParaRPr lang="en-US" altLang="zh-CN" sz="2800" dirty="0" smtClean="0"/>
          </a:p>
          <a:p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拟解决的关键科学问题</a:t>
            </a:r>
            <a:r>
              <a:rPr lang="zh-CN" altLang="en-US" dirty="0" smtClean="0"/>
              <a:t>：</a:t>
            </a:r>
            <a:r>
              <a:rPr lang="zh-CN" altLang="en-US" sz="2800" dirty="0" smtClean="0"/>
              <a:t>支部建设、队伍成长、促进科研工作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0438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选题的背景和目的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调研选题要与实际工作紧密联系，突出支部的先进性和引领性</a:t>
            </a:r>
            <a:endParaRPr lang="en-US" altLang="zh-CN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zh-CN" altLang="en-US" dirty="0"/>
              <a:t>电力</a:t>
            </a:r>
            <a:r>
              <a:rPr lang="zh-CN" altLang="en-US" dirty="0" smtClean="0"/>
              <a:t>电子与电机的学科特点</a:t>
            </a:r>
            <a:endParaRPr lang="en-US" altLang="zh-CN" dirty="0" smtClean="0"/>
          </a:p>
          <a:p>
            <a:pPr lvl="2"/>
            <a:r>
              <a:rPr lang="zh-CN" altLang="en-US" dirty="0">
                <a:latin typeface="华文楷体" pitchFamily="2" charset="-122"/>
                <a:ea typeface="华文楷体" pitchFamily="2" charset="-122"/>
              </a:rPr>
              <a:t>工程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性强、与其他行业紧密结合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pPr lvl="2"/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对比兄弟院校和企业，清华优势不明显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pPr lvl="2"/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人才引进困难，有人员流失的风险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pPr lvl="2"/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面对人事改革、学科改革，出路在哪里？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pPr lvl="1"/>
            <a:r>
              <a:rPr lang="zh-CN" altLang="en-US" dirty="0" smtClean="0"/>
              <a:t>清华电力电子学科队伍的现状</a:t>
            </a:r>
            <a:endParaRPr lang="en-US" altLang="zh-CN" dirty="0" smtClean="0"/>
          </a:p>
          <a:p>
            <a:pPr lvl="2"/>
            <a:r>
              <a:rPr lang="zh-CN" altLang="en-US" dirty="0">
                <a:latin typeface="华文楷体" pitchFamily="2" charset="-122"/>
                <a:ea typeface="华文楷体" pitchFamily="2" charset="-122"/>
              </a:rPr>
              <a:t>起步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早、队伍小、优势不明显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pPr lvl="2"/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教授</a:t>
            </a:r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4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人（</a:t>
            </a:r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50~57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岁）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pPr lvl="2"/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副教授</a:t>
            </a:r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6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人（</a:t>
            </a:r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34~50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岁）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pPr lvl="2"/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讲师</a:t>
            </a:r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人（</a:t>
            </a:r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31~34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岁）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2914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选题的背景和目的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调研国内主要高校：符合中国国情</a:t>
            </a:r>
            <a:endParaRPr lang="en-US" altLang="zh-CN" sz="2800" dirty="0" smtClean="0"/>
          </a:p>
          <a:p>
            <a:r>
              <a:rPr lang="zh-CN" altLang="en-US" sz="2800" dirty="0" smtClean="0"/>
              <a:t>调研队伍情况：人是决定性的因素</a:t>
            </a:r>
            <a:endParaRPr lang="en-US" altLang="zh-CN" sz="2800" dirty="0" smtClean="0"/>
          </a:p>
          <a:p>
            <a:r>
              <a:rPr lang="zh-CN" altLang="en-US" sz="2800" dirty="0" smtClean="0"/>
              <a:t>调研青年教师：未来</a:t>
            </a:r>
            <a:r>
              <a:rPr lang="en-US" altLang="zh-CN" sz="2800" dirty="0" smtClean="0"/>
              <a:t>10~20</a:t>
            </a:r>
            <a:r>
              <a:rPr lang="zh-CN" altLang="en-US" sz="2800" dirty="0" smtClean="0"/>
              <a:t>年的发展</a:t>
            </a:r>
            <a:endParaRPr lang="en-US" altLang="zh-CN" sz="2800" dirty="0" smtClean="0"/>
          </a:p>
          <a:p>
            <a:r>
              <a:rPr lang="zh-CN" altLang="en-US" sz="2800" dirty="0" smtClean="0"/>
              <a:t>调研内容：大家关心的、影响发展的</a:t>
            </a:r>
            <a:endParaRPr lang="en-US" altLang="zh-CN" sz="2800" dirty="0" smtClean="0"/>
          </a:p>
          <a:p>
            <a:pPr lvl="1"/>
            <a:r>
              <a:rPr lang="zh-CN" altLang="en-US" sz="2400" dirty="0" smtClean="0"/>
              <a:t>科研：论文、课题、研究生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教学：工作量、时间协调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生活：生活压力等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成长过程：发展前景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6830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调研方法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校内教师：座谈</a:t>
            </a:r>
            <a:endParaRPr lang="en-US" altLang="zh-CN" sz="2800" dirty="0" smtClean="0"/>
          </a:p>
          <a:p>
            <a:r>
              <a:rPr lang="zh-CN" altLang="en-US" sz="2800" dirty="0" smtClean="0"/>
              <a:t>外校教师：调查问卷</a:t>
            </a:r>
            <a:endParaRPr lang="en-US" altLang="zh-CN" sz="2800" dirty="0" smtClean="0"/>
          </a:p>
          <a:p>
            <a:r>
              <a:rPr lang="zh-CN" altLang="en-US" sz="2800" dirty="0" smtClean="0"/>
              <a:t>利用参加会议等进行个别交流</a:t>
            </a:r>
            <a:endParaRPr lang="en-US" altLang="zh-CN" sz="2800" dirty="0" smtClean="0"/>
          </a:p>
          <a:p>
            <a:r>
              <a:rPr lang="zh-CN" altLang="en-US" sz="2800" dirty="0" smtClean="0"/>
              <a:t>利用出差等机会进行实地调研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6706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人员分工及组织</a:t>
            </a:r>
            <a:r>
              <a:rPr lang="zh-CN" altLang="en-US" dirty="0" smtClean="0"/>
              <a:t>过程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645496"/>
          </a:xfrm>
        </p:spPr>
        <p:txBody>
          <a:bodyPr>
            <a:normAutofit/>
          </a:bodyPr>
          <a:lstStyle/>
          <a:p>
            <a:r>
              <a:rPr lang="zh-CN" altLang="en-US" sz="2800" dirty="0" smtClean="0"/>
              <a:t>支部人员构成：跨两个二级学科</a:t>
            </a:r>
            <a:endParaRPr lang="en-US" altLang="zh-CN" sz="2800" dirty="0" smtClean="0"/>
          </a:p>
          <a:p>
            <a:pPr lvl="1"/>
            <a:r>
              <a:rPr lang="zh-CN" altLang="en-US" sz="2400" dirty="0" smtClean="0"/>
              <a:t>教授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人</a:t>
            </a:r>
            <a:endParaRPr lang="en-US" altLang="zh-CN" sz="2400" dirty="0" smtClean="0"/>
          </a:p>
          <a:p>
            <a:pPr lvl="1"/>
            <a:r>
              <a:rPr lang="zh-CN" altLang="en-US" sz="2400" b="1" dirty="0" smtClean="0"/>
              <a:t>副教授</a:t>
            </a:r>
            <a:r>
              <a:rPr lang="en-US" altLang="zh-CN" sz="2400" b="1" dirty="0" smtClean="0"/>
              <a:t>7</a:t>
            </a:r>
            <a:r>
              <a:rPr lang="zh-CN" altLang="en-US" sz="2400" b="1" dirty="0" smtClean="0"/>
              <a:t>人（</a:t>
            </a:r>
            <a:r>
              <a:rPr lang="en-US" altLang="zh-CN" sz="2400" b="1" dirty="0" smtClean="0"/>
              <a:t>5+2</a:t>
            </a:r>
            <a:r>
              <a:rPr lang="zh-CN" altLang="en-US" sz="2400" b="1" dirty="0" smtClean="0"/>
              <a:t>）</a:t>
            </a:r>
            <a:endParaRPr lang="en-US" altLang="zh-CN" sz="2400" b="1" dirty="0" smtClean="0"/>
          </a:p>
          <a:p>
            <a:pPr lvl="1"/>
            <a:r>
              <a:rPr lang="zh-CN" altLang="en-US" sz="2400" b="1" dirty="0" smtClean="0"/>
              <a:t>讲师</a:t>
            </a:r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人</a:t>
            </a:r>
            <a:endParaRPr lang="en-US" altLang="zh-CN" sz="2400" b="1" dirty="0" smtClean="0"/>
          </a:p>
          <a:p>
            <a:pPr lvl="1"/>
            <a:r>
              <a:rPr lang="zh-CN" altLang="en-US" sz="2400" b="1" dirty="0" smtClean="0"/>
              <a:t>高级工程师</a:t>
            </a:r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人</a:t>
            </a:r>
            <a:endParaRPr lang="en-US" altLang="zh-CN" sz="2400" b="1" dirty="0" smtClean="0"/>
          </a:p>
          <a:p>
            <a:pPr lvl="1"/>
            <a:r>
              <a:rPr lang="zh-CN" altLang="en-US" sz="2400" dirty="0" smtClean="0"/>
              <a:t>博士后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人</a:t>
            </a:r>
            <a:endParaRPr lang="en-US" altLang="zh-CN" sz="2400" dirty="0" smtClean="0"/>
          </a:p>
          <a:p>
            <a:r>
              <a:rPr lang="zh-CN" altLang="en-US" sz="2800" dirty="0" smtClean="0"/>
              <a:t>在支部内部组成了</a:t>
            </a:r>
            <a:r>
              <a:rPr lang="en-US" altLang="zh-CN" sz="2800" dirty="0" smtClean="0"/>
              <a:t>5</a:t>
            </a:r>
            <a:r>
              <a:rPr lang="zh-CN" altLang="en-US" sz="2800" dirty="0" smtClean="0"/>
              <a:t>人的工作小组</a:t>
            </a:r>
            <a:endParaRPr lang="en-US" altLang="zh-CN" sz="2800" dirty="0" smtClean="0"/>
          </a:p>
          <a:p>
            <a:pPr lvl="1"/>
            <a:r>
              <a:rPr lang="zh-CN" altLang="en-US" sz="2400" dirty="0" smtClean="0"/>
              <a:t>支书、组委、宣委、所长、副所长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其他人提供咨询和素材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9000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调研对象的选取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03648" y="1447800"/>
            <a:ext cx="7530040" cy="4800600"/>
          </a:xfrm>
        </p:spPr>
        <p:txBody>
          <a:bodyPr/>
          <a:lstStyle/>
          <a:p>
            <a:r>
              <a:rPr lang="zh-CN" altLang="en-US" sz="2800" b="1" dirty="0" smtClean="0"/>
              <a:t>有代表性</a:t>
            </a:r>
            <a:endParaRPr lang="en-US" altLang="zh-CN" sz="2800" b="1" dirty="0" smtClean="0"/>
          </a:p>
          <a:p>
            <a:pPr lvl="1"/>
            <a:r>
              <a:rPr lang="zh-CN" altLang="en-US" sz="2400" dirty="0" smtClean="0"/>
              <a:t>包含各</a:t>
            </a:r>
            <a:r>
              <a:rPr lang="zh-CN" altLang="en-US" sz="2400" b="1" dirty="0" smtClean="0"/>
              <a:t>主要</a:t>
            </a:r>
            <a:r>
              <a:rPr lang="zh-CN" altLang="en-US" sz="2400" dirty="0" smtClean="0"/>
              <a:t>高校、科研单位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包含教授、副教授和讲师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年龄一般在</a:t>
            </a:r>
            <a:r>
              <a:rPr lang="en-US" altLang="zh-CN" sz="2400" dirty="0" smtClean="0"/>
              <a:t>40</a:t>
            </a:r>
            <a:r>
              <a:rPr lang="zh-CN" altLang="en-US" sz="2400" dirty="0" smtClean="0"/>
              <a:t>岁以下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之前有过联系和交流的</a:t>
            </a:r>
            <a:endParaRPr lang="en-US" altLang="zh-CN" sz="2400" dirty="0" smtClean="0"/>
          </a:p>
        </p:txBody>
      </p:sp>
      <p:pic>
        <p:nvPicPr>
          <p:cNvPr id="1026" name="Picture 2" descr="C:\Documents and Settings\Administrator\桌面\未命名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689" y="1029122"/>
            <a:ext cx="2952750" cy="545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284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调研过程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4876736"/>
              </p:ext>
            </p:extLst>
          </p:nvPr>
        </p:nvGraphicFramePr>
        <p:xfrm>
          <a:off x="1043608" y="1268760"/>
          <a:ext cx="7848872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左箭头 4"/>
          <p:cNvSpPr/>
          <p:nvPr/>
        </p:nvSpPr>
        <p:spPr>
          <a:xfrm rot="5400000">
            <a:off x="2681734" y="4554637"/>
            <a:ext cx="811113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左箭头 5"/>
          <p:cNvSpPr/>
          <p:nvPr/>
        </p:nvSpPr>
        <p:spPr>
          <a:xfrm rot="5400000">
            <a:off x="4958531" y="4554637"/>
            <a:ext cx="811113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1979712" y="5373216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参加会议时的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闲聊</a:t>
            </a:r>
            <a:endParaRPr lang="zh-CN" altLang="en-US" dirty="0"/>
          </a:p>
        </p:txBody>
      </p:sp>
      <p:sp>
        <p:nvSpPr>
          <p:cNvPr id="8" name="圆角矩形 7"/>
          <p:cNvSpPr/>
          <p:nvPr/>
        </p:nvSpPr>
        <p:spPr>
          <a:xfrm>
            <a:off x="4427983" y="5362128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出差时的走访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2810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调研问卷的设计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zh-CN" altLang="en-US" sz="2400" dirty="0" smtClean="0"/>
              <a:t>根据需要收集的数据来优化设计问题</a:t>
            </a:r>
            <a:endParaRPr lang="en-US" altLang="zh-CN" sz="2400" dirty="0" smtClean="0"/>
          </a:p>
          <a:p>
            <a:pPr>
              <a:spcBef>
                <a:spcPts val="1200"/>
              </a:spcBef>
            </a:pPr>
            <a:r>
              <a:rPr lang="zh-CN" altLang="en-US" sz="2400" dirty="0" smtClean="0"/>
              <a:t>问卷控制在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一页纸</a:t>
            </a:r>
            <a:r>
              <a:rPr lang="zh-CN" altLang="en-US" sz="2400" dirty="0" smtClean="0"/>
              <a:t>内，问题简洁明了</a:t>
            </a:r>
            <a:endParaRPr lang="en-US" altLang="zh-CN" sz="2400" dirty="0" smtClean="0"/>
          </a:p>
          <a:p>
            <a:pPr>
              <a:spcBef>
                <a:spcPts val="1200"/>
              </a:spcBef>
            </a:pPr>
            <a:r>
              <a:rPr lang="zh-CN" altLang="en-US" sz="2400" dirty="0" smtClean="0"/>
              <a:t>以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选择题</a:t>
            </a:r>
            <a:r>
              <a:rPr lang="zh-CN" altLang="en-US" sz="2400" dirty="0" smtClean="0"/>
              <a:t>为主，控制问答题的数量</a:t>
            </a:r>
            <a:endParaRPr lang="en-US" altLang="zh-CN" sz="2400" dirty="0" smtClean="0"/>
          </a:p>
          <a:p>
            <a:pPr>
              <a:spcBef>
                <a:spcPts val="1200"/>
              </a:spcBef>
            </a:pPr>
            <a:r>
              <a:rPr lang="zh-CN" altLang="en-US" sz="2400" dirty="0"/>
              <a:t>选择</a:t>
            </a:r>
            <a:r>
              <a:rPr lang="zh-CN" altLang="en-US" sz="2400" dirty="0" smtClean="0"/>
              <a:t>好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联系人</a:t>
            </a:r>
            <a:r>
              <a:rPr lang="zh-CN" altLang="en-US" sz="2400" dirty="0" smtClean="0"/>
              <a:t>和发送问卷的方式，提高有效问卷的回收率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8617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643</TotalTime>
  <Words>520</Words>
  <Application>Microsoft Office PowerPoint</Application>
  <PresentationFormat>全屏显示(4:3)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夏至</vt:lpstr>
      <vt:lpstr>调研课题经验交流</vt:lpstr>
      <vt:lpstr>主要内容</vt:lpstr>
      <vt:lpstr>选题的背景和目的</vt:lpstr>
      <vt:lpstr>选题的背景和目的</vt:lpstr>
      <vt:lpstr>调研方法</vt:lpstr>
      <vt:lpstr>人员分工及组织过程</vt:lpstr>
      <vt:lpstr>调研对象的选取</vt:lpstr>
      <vt:lpstr>调研过程</vt:lpstr>
      <vt:lpstr>调研问卷的设计</vt:lpstr>
      <vt:lpstr>PowerPoint 演示文稿</vt:lpstr>
      <vt:lpstr>调研材料的汇总与分析</vt:lpstr>
      <vt:lpstr>调研结果的反馈</vt:lpstr>
      <vt:lpstr>祝大家取得丰硕的调研成果！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zzb</cp:lastModifiedBy>
  <cp:revision>23</cp:revision>
  <dcterms:created xsi:type="dcterms:W3CDTF">2014-06-14T04:49:56Z</dcterms:created>
  <dcterms:modified xsi:type="dcterms:W3CDTF">2014-06-19T08:32:50Z</dcterms:modified>
</cp:coreProperties>
</file>