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17"/>
  </p:notesMasterIdLst>
  <p:handoutMasterIdLst>
    <p:handoutMasterId r:id="rId18"/>
  </p:handoutMasterIdLst>
  <p:sldIdLst>
    <p:sldId id="257" r:id="rId3"/>
    <p:sldId id="287" r:id="rId4"/>
    <p:sldId id="275" r:id="rId5"/>
    <p:sldId id="288" r:id="rId6"/>
    <p:sldId id="291" r:id="rId7"/>
    <p:sldId id="280" r:id="rId8"/>
    <p:sldId id="292" r:id="rId9"/>
    <p:sldId id="290" r:id="rId10"/>
    <p:sldId id="294" r:id="rId11"/>
    <p:sldId id="297" r:id="rId12"/>
    <p:sldId id="298" r:id="rId13"/>
    <p:sldId id="295" r:id="rId14"/>
    <p:sldId id="279" r:id="rId15"/>
    <p:sldId id="296" r:id="rId16"/>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81478" autoAdjust="0"/>
  </p:normalViewPr>
  <p:slideViewPr>
    <p:cSldViewPr snapToGrid="0">
      <p:cViewPr>
        <p:scale>
          <a:sx n="75" d="100"/>
          <a:sy n="75" d="100"/>
        </p:scale>
        <p:origin x="2418" y="7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4BD8B91-5F55-4B3A-BDF0-E46E6148308E}" type="datetimeFigureOut">
              <a:rPr lang="zh-CN" altLang="en-US" smtClean="0"/>
              <a:t>2014-6-19</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81CC7E8-A38C-4E29-8418-093CF3E23C95}" type="slidenum">
              <a:rPr lang="zh-CN" altLang="en-US" smtClean="0"/>
              <a:t>‹#›</a:t>
            </a:fld>
            <a:endParaRPr lang="zh-CN" altLang="en-US"/>
          </a:p>
        </p:txBody>
      </p:sp>
    </p:spTree>
    <p:extLst>
      <p:ext uri="{BB962C8B-B14F-4D97-AF65-F5344CB8AC3E}">
        <p14:creationId xmlns:p14="http://schemas.microsoft.com/office/powerpoint/2010/main" val="6343759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99D8B8-08B0-485D-B9FD-3BC32F6A76D0}" type="datetimeFigureOut">
              <a:rPr lang="zh-CN" altLang="en-US" smtClean="0"/>
              <a:t>2014-6-19</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469A94-81DF-4007-A41A-C9079950C66E}" type="slidenum">
              <a:rPr lang="zh-CN" altLang="en-US" smtClean="0"/>
              <a:t>‹#›</a:t>
            </a:fld>
            <a:endParaRPr lang="zh-CN" altLang="en-US"/>
          </a:p>
        </p:txBody>
      </p:sp>
    </p:spTree>
    <p:extLst>
      <p:ext uri="{BB962C8B-B14F-4D97-AF65-F5344CB8AC3E}">
        <p14:creationId xmlns:p14="http://schemas.microsoft.com/office/powerpoint/2010/main" val="41220342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尊敬的各位老师，我来自核研院</a:t>
            </a:r>
            <a:r>
              <a:rPr lang="en-US" altLang="zh-CN" dirty="0" smtClean="0"/>
              <a:t>105</a:t>
            </a:r>
            <a:r>
              <a:rPr lang="zh-CN" altLang="en-US" dirty="0" smtClean="0"/>
              <a:t>支部，代我们支书张海泉老师为大家汇报去年我们承担的支部调研课题工作。课题题目是：</a:t>
            </a:r>
            <a:r>
              <a:rPr lang="en-US" altLang="zh-CN" dirty="0" smtClean="0"/>
              <a:t>……</a:t>
            </a:r>
            <a:endParaRPr lang="zh-CN" altLang="en-US" dirty="0"/>
          </a:p>
        </p:txBody>
      </p:sp>
      <p:sp>
        <p:nvSpPr>
          <p:cNvPr id="4" name="灯片编号占位符 3"/>
          <p:cNvSpPr>
            <a:spLocks noGrp="1"/>
          </p:cNvSpPr>
          <p:nvPr>
            <p:ph type="sldNum" sz="quarter" idx="10"/>
          </p:nvPr>
        </p:nvSpPr>
        <p:spPr/>
        <p:txBody>
          <a:bodyPr/>
          <a:lstStyle/>
          <a:p>
            <a:fld id="{62469A94-81DF-4007-A41A-C9079950C66E}" type="slidenum">
              <a:rPr lang="zh-CN" altLang="en-US" smtClean="0"/>
              <a:t>1</a:t>
            </a:fld>
            <a:endParaRPr lang="zh-CN" altLang="en-US"/>
          </a:p>
        </p:txBody>
      </p:sp>
    </p:spTree>
    <p:extLst>
      <p:ext uri="{BB962C8B-B14F-4D97-AF65-F5344CB8AC3E}">
        <p14:creationId xmlns:p14="http://schemas.microsoft.com/office/powerpoint/2010/main" val="19109387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469A94-81DF-4007-A41A-C9079950C66E}" type="slidenum">
              <a:rPr lang="zh-CN" altLang="en-US" smtClean="0"/>
              <a:t>10</a:t>
            </a:fld>
            <a:endParaRPr lang="zh-CN" altLang="en-US"/>
          </a:p>
        </p:txBody>
      </p:sp>
    </p:spTree>
    <p:extLst>
      <p:ext uri="{BB962C8B-B14F-4D97-AF65-F5344CB8AC3E}">
        <p14:creationId xmlns:p14="http://schemas.microsoft.com/office/powerpoint/2010/main" val="28450669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469A94-81DF-4007-A41A-C9079950C66E}" type="slidenum">
              <a:rPr lang="zh-CN" altLang="en-US" smtClean="0"/>
              <a:t>11</a:t>
            </a:fld>
            <a:endParaRPr lang="zh-CN" altLang="en-US"/>
          </a:p>
        </p:txBody>
      </p:sp>
    </p:spTree>
    <p:extLst>
      <p:ext uri="{BB962C8B-B14F-4D97-AF65-F5344CB8AC3E}">
        <p14:creationId xmlns:p14="http://schemas.microsoft.com/office/powerpoint/2010/main" val="12477171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2469A94-81DF-4007-A41A-C9079950C66E}" type="slidenum">
              <a:rPr lang="zh-CN" altLang="en-US" smtClean="0"/>
              <a:t>12</a:t>
            </a:fld>
            <a:endParaRPr lang="zh-CN" altLang="en-US"/>
          </a:p>
        </p:txBody>
      </p:sp>
    </p:spTree>
    <p:extLst>
      <p:ext uri="{BB962C8B-B14F-4D97-AF65-F5344CB8AC3E}">
        <p14:creationId xmlns:p14="http://schemas.microsoft.com/office/powerpoint/2010/main" val="15208672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2469A94-81DF-4007-A41A-C9079950C66E}" type="slidenum">
              <a:rPr lang="zh-CN" altLang="en-US" smtClean="0"/>
              <a:t>13</a:t>
            </a:fld>
            <a:endParaRPr lang="zh-CN" altLang="en-US"/>
          </a:p>
        </p:txBody>
      </p:sp>
    </p:spTree>
    <p:extLst>
      <p:ext uri="{BB962C8B-B14F-4D97-AF65-F5344CB8AC3E}">
        <p14:creationId xmlns:p14="http://schemas.microsoft.com/office/powerpoint/2010/main" val="20741133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469A94-81DF-4007-A41A-C9079950C66E}" type="slidenum">
              <a:rPr lang="zh-CN" altLang="en-US" smtClean="0"/>
              <a:t>14</a:t>
            </a:fld>
            <a:endParaRPr lang="zh-CN" altLang="en-US"/>
          </a:p>
        </p:txBody>
      </p:sp>
    </p:spTree>
    <p:extLst>
      <p:ext uri="{BB962C8B-B14F-4D97-AF65-F5344CB8AC3E}">
        <p14:creationId xmlns:p14="http://schemas.microsoft.com/office/powerpoint/2010/main" val="1134868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我们支部党员</a:t>
            </a:r>
            <a:r>
              <a:rPr lang="en-US" altLang="zh-CN" dirty="0" smtClean="0"/>
              <a:t>17</a:t>
            </a:r>
            <a:r>
              <a:rPr lang="zh-CN" altLang="en-US" dirty="0" smtClean="0"/>
              <a:t>人。全室承担着</a:t>
            </a:r>
            <a:r>
              <a:rPr lang="en-US" altLang="zh-CN" dirty="0" smtClean="0"/>
              <a:t>2</a:t>
            </a:r>
            <a:r>
              <a:rPr lang="zh-CN" altLang="en-US" dirty="0" smtClean="0"/>
              <a:t>个反应堆</a:t>
            </a:r>
            <a:r>
              <a:rPr lang="en-US" altLang="zh-CN" dirty="0" smtClean="0"/>
              <a:t>5</a:t>
            </a:r>
            <a:r>
              <a:rPr lang="zh-CN" altLang="en-US" dirty="0" smtClean="0"/>
              <a:t>个</a:t>
            </a:r>
            <a:r>
              <a:rPr lang="zh-CN" altLang="en-US" sz="1200" dirty="0" smtClean="0"/>
              <a:t>重要</a:t>
            </a:r>
            <a:r>
              <a:rPr lang="zh-CN" altLang="zh-CN" sz="1200" dirty="0" smtClean="0"/>
              <a:t>系统的设计</a:t>
            </a:r>
            <a:r>
              <a:rPr lang="zh-CN" altLang="en-US" sz="1200" dirty="0" smtClean="0"/>
              <a:t>和</a:t>
            </a:r>
            <a:r>
              <a:rPr lang="zh-CN" altLang="zh-CN" sz="1200" dirty="0" smtClean="0"/>
              <a:t>研究</a:t>
            </a:r>
            <a:r>
              <a:rPr lang="zh-CN" altLang="en-US" sz="1200" dirty="0" smtClean="0"/>
              <a:t>。和其他</a:t>
            </a:r>
            <a:r>
              <a:rPr lang="zh-CN" altLang="en-US" dirty="0" smtClean="0"/>
              <a:t>工科院系基层支部有很多相似的特点。</a:t>
            </a:r>
            <a:endParaRPr lang="en-US" altLang="zh-CN" dirty="0" smtClean="0"/>
          </a:p>
          <a:p>
            <a:endParaRPr lang="zh-CN" altLang="en-US" dirty="0"/>
          </a:p>
        </p:txBody>
      </p:sp>
      <p:sp>
        <p:nvSpPr>
          <p:cNvPr id="4" name="灯片编号占位符 3"/>
          <p:cNvSpPr>
            <a:spLocks noGrp="1"/>
          </p:cNvSpPr>
          <p:nvPr>
            <p:ph type="sldNum" sz="quarter" idx="10"/>
          </p:nvPr>
        </p:nvSpPr>
        <p:spPr/>
        <p:txBody>
          <a:bodyPr/>
          <a:lstStyle/>
          <a:p>
            <a:fld id="{62469A94-81DF-4007-A41A-C9079950C66E}" type="slidenum">
              <a:rPr lang="zh-CN" altLang="en-US" smtClean="0"/>
              <a:t>2</a:t>
            </a:fld>
            <a:endParaRPr lang="zh-CN" altLang="en-US"/>
          </a:p>
        </p:txBody>
      </p:sp>
    </p:spTree>
    <p:extLst>
      <p:ext uri="{BB962C8B-B14F-4D97-AF65-F5344CB8AC3E}">
        <p14:creationId xmlns:p14="http://schemas.microsoft.com/office/powerpoint/2010/main" val="14751787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其中一个普遍的难题就是，教工的科研任务繁重，担心组织生活影响中心工作。我们都可以设想出这种经常会遇到的场景，</a:t>
            </a:r>
            <a:endParaRPr lang="en-US" altLang="zh-CN" dirty="0" smtClean="0"/>
          </a:p>
          <a:p>
            <a:r>
              <a:rPr lang="zh-CN" altLang="en-US" dirty="0" smtClean="0"/>
              <a:t>通知：下周一准备开组织生活，</a:t>
            </a:r>
            <a:endParaRPr lang="en-US" altLang="zh-CN" dirty="0" smtClean="0"/>
          </a:p>
          <a:p>
            <a:r>
              <a:rPr lang="zh-CN" altLang="en-US" dirty="0" smtClean="0"/>
              <a:t>收到的反馈是：没时间、活还忙不完</a:t>
            </a:r>
            <a:endParaRPr lang="zh-CN" altLang="zh-CN" dirty="0"/>
          </a:p>
        </p:txBody>
      </p:sp>
      <p:sp>
        <p:nvSpPr>
          <p:cNvPr id="4" name="灯片编号占位符 3"/>
          <p:cNvSpPr>
            <a:spLocks noGrp="1"/>
          </p:cNvSpPr>
          <p:nvPr>
            <p:ph type="sldNum" sz="quarter" idx="10"/>
          </p:nvPr>
        </p:nvSpPr>
        <p:spPr/>
        <p:txBody>
          <a:bodyPr/>
          <a:lstStyle/>
          <a:p>
            <a:fld id="{62469A94-81DF-4007-A41A-C9079950C66E}" type="slidenum">
              <a:rPr lang="zh-CN" altLang="en-US" smtClean="0"/>
              <a:t>3</a:t>
            </a:fld>
            <a:endParaRPr lang="zh-CN" altLang="en-US"/>
          </a:p>
        </p:txBody>
      </p:sp>
    </p:spTree>
    <p:extLst>
      <p:ext uri="{BB962C8B-B14F-4D97-AF65-F5344CB8AC3E}">
        <p14:creationId xmlns:p14="http://schemas.microsoft.com/office/powerpoint/2010/main" val="14751787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虽然开展工作有困难，但作为一个基层党支部，我们仍然希望，</a:t>
            </a: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既能够</a:t>
            </a:r>
            <a:r>
              <a:rPr lang="zh-CN" altLang="zh-CN" sz="1200" dirty="0" smtClean="0">
                <a:solidFill>
                  <a:srgbClr val="002060"/>
                </a:solidFill>
              </a:rPr>
              <a:t>凝聚团队</a:t>
            </a:r>
            <a:r>
              <a:rPr lang="zh-CN" altLang="en-US" sz="1200" dirty="0" smtClean="0">
                <a:solidFill>
                  <a:srgbClr val="002060"/>
                </a:solidFill>
              </a:rPr>
              <a:t>、</a:t>
            </a:r>
            <a:r>
              <a:rPr lang="zh-CN" altLang="zh-CN" sz="1200" dirty="0" smtClean="0">
                <a:solidFill>
                  <a:srgbClr val="002060"/>
                </a:solidFill>
              </a:rPr>
              <a:t>共同努力做好院系中心工作</a:t>
            </a:r>
            <a:r>
              <a:rPr lang="zh-CN" altLang="en-US" sz="1200" dirty="0" smtClean="0">
                <a:solidFill>
                  <a:srgbClr val="002060"/>
                </a:solidFill>
              </a:rPr>
              <a:t>，</a:t>
            </a:r>
            <a:endParaRPr lang="en-US" altLang="zh-CN" sz="1200" dirty="0" smtClean="0">
              <a:solidFill>
                <a:srgbClr val="00206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dirty="0" smtClean="0">
                <a:solidFill>
                  <a:srgbClr val="002060"/>
                </a:solidFill>
              </a:rPr>
              <a:t>又能够搞好支部自身建设、加强党员教育</a:t>
            </a:r>
            <a:endParaRPr lang="en-US" altLang="zh-CN" sz="1200" dirty="0" smtClean="0">
              <a:solidFill>
                <a:srgbClr val="00206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dirty="0" smtClean="0">
                <a:solidFill>
                  <a:srgbClr val="002060"/>
                </a:solidFill>
              </a:rPr>
              <a:t>——</a:t>
            </a:r>
            <a:r>
              <a:rPr lang="zh-CN" altLang="en-US" sz="1200" dirty="0" smtClean="0">
                <a:solidFill>
                  <a:srgbClr val="002060"/>
                </a:solidFill>
              </a:rPr>
              <a:t>做党在院系基层单位的政治核心和战斗堡垒</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dirty="0" smtClean="0">
              <a:solidFill>
                <a:srgbClr val="002060"/>
              </a:solidFill>
            </a:endParaRPr>
          </a:p>
          <a:p>
            <a:endParaRPr lang="zh-CN" altLang="zh-CN" dirty="0"/>
          </a:p>
        </p:txBody>
      </p:sp>
      <p:sp>
        <p:nvSpPr>
          <p:cNvPr id="4" name="灯片编号占位符 3"/>
          <p:cNvSpPr>
            <a:spLocks noGrp="1"/>
          </p:cNvSpPr>
          <p:nvPr>
            <p:ph type="sldNum" sz="quarter" idx="10"/>
          </p:nvPr>
        </p:nvSpPr>
        <p:spPr/>
        <p:txBody>
          <a:bodyPr/>
          <a:lstStyle/>
          <a:p>
            <a:fld id="{62469A94-81DF-4007-A41A-C9079950C66E}" type="slidenum">
              <a:rPr lang="zh-CN" altLang="en-US" smtClean="0"/>
              <a:t>4</a:t>
            </a:fld>
            <a:endParaRPr lang="zh-CN" altLang="en-US"/>
          </a:p>
        </p:txBody>
      </p:sp>
    </p:spTree>
    <p:extLst>
      <p:ext uri="{BB962C8B-B14F-4D97-AF65-F5344CB8AC3E}">
        <p14:creationId xmlns:p14="http://schemas.microsoft.com/office/powerpoint/2010/main" val="39125152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要实现这样的目标，就需要回答两个基本问题</a:t>
            </a:r>
            <a:endParaRPr lang="en-US" altLang="zh-CN" dirty="0" smtClean="0"/>
          </a:p>
          <a:p>
            <a:endParaRPr lang="en-US" altLang="zh-CN" dirty="0" smtClean="0"/>
          </a:p>
          <a:p>
            <a:r>
              <a:rPr lang="zh-CN" altLang="en-US" dirty="0" smtClean="0"/>
              <a:t>所以我们申请了这个课题：</a:t>
            </a:r>
            <a:r>
              <a:rPr lang="zh-CN" altLang="en-US" sz="1200" b="1" dirty="0" smtClean="0">
                <a:solidFill>
                  <a:srgbClr val="FFFF00"/>
                </a:solidFill>
                <a:latin typeface="方正大黑简体" pitchFamily="1" charset="-122"/>
                <a:ea typeface="方正大黑简体" pitchFamily="1" charset="-122"/>
              </a:rPr>
              <a:t>“创新学习内容和组织的学习型党支部建设及其长效机制”</a:t>
            </a:r>
            <a:endParaRPr lang="en-US" altLang="zh-CN" sz="1200" b="1" dirty="0" smtClean="0">
              <a:solidFill>
                <a:srgbClr val="FFFF00"/>
              </a:solidFill>
              <a:latin typeface="方正大黑简体" pitchFamily="1" charset="-122"/>
              <a:ea typeface="方正大黑简体" pitchFamily="1" charset="-122"/>
            </a:endParaRPr>
          </a:p>
          <a:p>
            <a:r>
              <a:rPr lang="zh-CN" altLang="en-US" dirty="0" smtClean="0"/>
              <a:t>研究学习内容，就是回答</a:t>
            </a:r>
            <a:r>
              <a:rPr lang="en-US" altLang="zh-CN" dirty="0" smtClean="0"/>
              <a:t>……</a:t>
            </a:r>
          </a:p>
          <a:p>
            <a:r>
              <a:rPr lang="zh-CN" altLang="en-US" dirty="0" smtClean="0"/>
              <a:t>研究组织形式，就是回答</a:t>
            </a:r>
            <a:r>
              <a:rPr lang="en-US" altLang="zh-CN" dirty="0" smtClean="0"/>
              <a:t>……</a:t>
            </a:r>
          </a:p>
        </p:txBody>
      </p:sp>
      <p:sp>
        <p:nvSpPr>
          <p:cNvPr id="4" name="灯片编号占位符 3"/>
          <p:cNvSpPr>
            <a:spLocks noGrp="1"/>
          </p:cNvSpPr>
          <p:nvPr>
            <p:ph type="sldNum" sz="quarter" idx="10"/>
          </p:nvPr>
        </p:nvSpPr>
        <p:spPr/>
        <p:txBody>
          <a:bodyPr/>
          <a:lstStyle/>
          <a:p>
            <a:fld id="{62469A94-81DF-4007-A41A-C9079950C66E}" type="slidenum">
              <a:rPr lang="zh-CN" altLang="en-US" smtClean="0"/>
              <a:t>5</a:t>
            </a:fld>
            <a:endParaRPr lang="zh-CN" altLang="en-US"/>
          </a:p>
        </p:txBody>
      </p:sp>
    </p:spTree>
    <p:extLst>
      <p:ext uri="{BB962C8B-B14F-4D97-AF65-F5344CB8AC3E}">
        <p14:creationId xmlns:p14="http://schemas.microsoft.com/office/powerpoint/2010/main" val="6286828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课题的方案设计</a:t>
            </a:r>
            <a:endParaRPr lang="zh-CN" altLang="en-US" dirty="0"/>
          </a:p>
        </p:txBody>
      </p:sp>
      <p:sp>
        <p:nvSpPr>
          <p:cNvPr id="4" name="灯片编号占位符 3"/>
          <p:cNvSpPr>
            <a:spLocks noGrp="1"/>
          </p:cNvSpPr>
          <p:nvPr>
            <p:ph type="sldNum" sz="quarter" idx="10"/>
          </p:nvPr>
        </p:nvSpPr>
        <p:spPr/>
        <p:txBody>
          <a:bodyPr/>
          <a:lstStyle/>
          <a:p>
            <a:fld id="{62469A94-81DF-4007-A41A-C9079950C66E}" type="slidenum">
              <a:rPr lang="zh-CN" altLang="en-US" smtClean="0"/>
              <a:t>6</a:t>
            </a:fld>
            <a:endParaRPr lang="zh-CN" altLang="en-US"/>
          </a:p>
        </p:txBody>
      </p:sp>
    </p:spTree>
    <p:extLst>
      <p:ext uri="{BB962C8B-B14F-4D97-AF65-F5344CB8AC3E}">
        <p14:creationId xmlns:p14="http://schemas.microsoft.com/office/powerpoint/2010/main" val="15256403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2469A94-81DF-4007-A41A-C9079950C66E}" type="slidenum">
              <a:rPr lang="zh-CN" altLang="en-US" smtClean="0"/>
              <a:t>7</a:t>
            </a:fld>
            <a:endParaRPr lang="zh-CN" altLang="en-US"/>
          </a:p>
        </p:txBody>
      </p:sp>
    </p:spTree>
    <p:extLst>
      <p:ext uri="{BB962C8B-B14F-4D97-AF65-F5344CB8AC3E}">
        <p14:creationId xmlns:p14="http://schemas.microsoft.com/office/powerpoint/2010/main" val="18020408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2469A94-81DF-4007-A41A-C9079950C66E}" type="slidenum">
              <a:rPr lang="zh-CN" altLang="en-US" smtClean="0"/>
              <a:t>8</a:t>
            </a:fld>
            <a:endParaRPr lang="zh-CN" altLang="en-US"/>
          </a:p>
        </p:txBody>
      </p:sp>
    </p:spTree>
    <p:extLst>
      <p:ext uri="{BB962C8B-B14F-4D97-AF65-F5344CB8AC3E}">
        <p14:creationId xmlns:p14="http://schemas.microsoft.com/office/powerpoint/2010/main" val="32060642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2469A94-81DF-4007-A41A-C9079950C66E}" type="slidenum">
              <a:rPr lang="zh-CN" altLang="en-US" smtClean="0"/>
              <a:t>9</a:t>
            </a:fld>
            <a:endParaRPr lang="zh-CN" altLang="en-US"/>
          </a:p>
        </p:txBody>
      </p:sp>
    </p:spTree>
    <p:extLst>
      <p:ext uri="{BB962C8B-B14F-4D97-AF65-F5344CB8AC3E}">
        <p14:creationId xmlns:p14="http://schemas.microsoft.com/office/powerpoint/2010/main" val="33913077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Tree>
    <p:extLst>
      <p:ext uri="{BB962C8B-B14F-4D97-AF65-F5344CB8AC3E}">
        <p14:creationId xmlns:p14="http://schemas.microsoft.com/office/powerpoint/2010/main" val="2312475074"/>
      </p:ext>
    </p:extLst>
  </p:cSld>
  <p:clrMapOvr>
    <a:masterClrMapping/>
  </p:clrMapOvr>
  <p:transition spd="slow">
    <p:cover dir="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Tree>
    <p:extLst>
      <p:ext uri="{BB962C8B-B14F-4D97-AF65-F5344CB8AC3E}">
        <p14:creationId xmlns:p14="http://schemas.microsoft.com/office/powerpoint/2010/main" val="1351232833"/>
      </p:ext>
    </p:extLst>
  </p:cSld>
  <p:clrMapOvr>
    <a:masterClrMapping/>
  </p:clrMapOvr>
  <p:transition spd="slow">
    <p:cover dir="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1271238" y="261049"/>
            <a:ext cx="7244111" cy="831773"/>
          </a:xfrm>
          <a:prstGeom prst="rect">
            <a:avLst/>
          </a:prstGeom>
        </p:spPr>
        <p:txBody>
          <a:bodyPr/>
          <a:lstStyle>
            <a:lvl1pPr>
              <a:defRPr sz="3600">
                <a:solidFill>
                  <a:srgbClr val="FFFF00"/>
                </a:solidFill>
              </a:defRPr>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628650" y="1256371"/>
            <a:ext cx="7886700" cy="4920592"/>
          </a:xfrm>
          <a:prstGeom prst="rect">
            <a:avLst/>
          </a:prstGeom>
        </p:spPr>
        <p:txBody>
          <a:bodyPr/>
          <a:lstStyle>
            <a:lvl1pPr algn="just" eaLnBrk="1">
              <a:defRPr/>
            </a:lvl1pPr>
            <a:lvl2pPr algn="just" eaLnBrk="1">
              <a:defRPr/>
            </a:lvl2pPr>
            <a:lvl3pPr algn="just" eaLnBrk="1">
              <a:defRPr/>
            </a:lvl3pPr>
            <a:lvl4pPr algn="just" eaLnBrk="1">
              <a:defRPr/>
            </a:lvl4pPr>
            <a:lvl5pPr algn="just" eaLnBrk="1">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文本框 3"/>
          <p:cNvSpPr txBox="1"/>
          <p:nvPr userDrawn="1"/>
        </p:nvSpPr>
        <p:spPr>
          <a:xfrm>
            <a:off x="7724775" y="6340512"/>
            <a:ext cx="876300" cy="369332"/>
          </a:xfrm>
          <a:prstGeom prst="rect">
            <a:avLst/>
          </a:prstGeom>
          <a:noFill/>
        </p:spPr>
        <p:txBody>
          <a:bodyPr wrap="square" rtlCol="0">
            <a:spAutoFit/>
          </a:bodyPr>
          <a:lstStyle/>
          <a:p>
            <a:pPr algn="r"/>
            <a:fld id="{E80A5B44-BFDF-4415-9288-BBE383202E51}" type="slidenum">
              <a:rPr lang="zh-CN" altLang="en-US" smtClean="0"/>
              <a:pPr algn="r"/>
              <a:t>‹#›</a:t>
            </a:fld>
            <a:endParaRPr lang="zh-CN" altLang="en-US" dirty="0"/>
          </a:p>
        </p:txBody>
      </p:sp>
    </p:spTree>
    <p:extLst>
      <p:ext uri="{BB962C8B-B14F-4D97-AF65-F5344CB8AC3E}">
        <p14:creationId xmlns:p14="http://schemas.microsoft.com/office/powerpoint/2010/main" val="3727572217"/>
      </p:ext>
    </p:extLst>
  </p:cSld>
  <p:clrMapOvr>
    <a:masterClrMapping/>
  </p:clrMapOvr>
  <p:transition spd="slow">
    <p:cover dir="rd"/>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a:prstGeom prst="rect">
            <a:avLst/>
          </a:prstGeo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p>
        </p:txBody>
      </p:sp>
    </p:spTree>
    <p:extLst>
      <p:ext uri="{BB962C8B-B14F-4D97-AF65-F5344CB8AC3E}">
        <p14:creationId xmlns:p14="http://schemas.microsoft.com/office/powerpoint/2010/main" val="43367329"/>
      </p:ext>
    </p:extLst>
  </p:cSld>
  <p:clrMapOvr>
    <a:masterClrMapping/>
  </p:clrMapOvr>
  <p:transition spd="slow">
    <p:cover dir="rd"/>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5"/>
            <a:ext cx="7886700" cy="132556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825625"/>
            <a:ext cx="3867150" cy="435133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825625"/>
            <a:ext cx="3867150" cy="435133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4012950939"/>
      </p:ext>
    </p:extLst>
  </p:cSld>
  <p:clrMapOvr>
    <a:masterClrMapping/>
  </p:clrMapOvr>
  <p:transition spd="slow">
    <p:cover dir="rd"/>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5"/>
            <a:ext cx="7886700" cy="1325563"/>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30238" y="2505075"/>
            <a:ext cx="3868737" cy="368458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29150" y="2505075"/>
            <a:ext cx="3887788" cy="368458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4007264267"/>
      </p:ext>
    </p:extLst>
  </p:cSld>
  <p:clrMapOvr>
    <a:masterClrMapping/>
  </p:clrMapOvr>
  <p:transition spd="slow">
    <p:cover dir="rd"/>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3" name="标题 1"/>
          <p:cNvSpPr txBox="1">
            <a:spLocks/>
          </p:cNvSpPr>
          <p:nvPr userDrawn="1"/>
        </p:nvSpPr>
        <p:spPr>
          <a:xfrm>
            <a:off x="1271238" y="261049"/>
            <a:ext cx="7244111" cy="831773"/>
          </a:xfrm>
          <a:prstGeom prst="rect">
            <a:avLst/>
          </a:prstGeom>
        </p:spPr>
        <p:txBody>
          <a:bodyPr/>
          <a:lstStyle>
            <a:lvl1pPr algn="l" rtl="0" eaLnBrk="0" fontAlgn="base" hangingPunct="0">
              <a:spcBef>
                <a:spcPct val="0"/>
              </a:spcBef>
              <a:spcAft>
                <a:spcPct val="0"/>
              </a:spcAft>
              <a:defRPr sz="4400" b="1" kern="1200">
                <a:solidFill>
                  <a:srgbClr val="FFFFFF"/>
                </a:solidFill>
                <a:latin typeface="+mj-lt"/>
                <a:ea typeface="+mj-ea"/>
                <a:cs typeface="+mj-cs"/>
              </a:defRPr>
            </a:lvl1pPr>
            <a:lvl2pPr algn="l" rtl="0" eaLnBrk="0" fontAlgn="base" hangingPunct="0">
              <a:spcBef>
                <a:spcPct val="0"/>
              </a:spcBef>
              <a:spcAft>
                <a:spcPct val="0"/>
              </a:spcAft>
              <a:defRPr sz="4400" b="1">
                <a:solidFill>
                  <a:srgbClr val="FFFFFF"/>
                </a:solidFill>
                <a:latin typeface="Arial" panose="020B0604020202020204" pitchFamily="34" charset="0"/>
              </a:defRPr>
            </a:lvl2pPr>
            <a:lvl3pPr algn="l" rtl="0" eaLnBrk="0" fontAlgn="base" hangingPunct="0">
              <a:spcBef>
                <a:spcPct val="0"/>
              </a:spcBef>
              <a:spcAft>
                <a:spcPct val="0"/>
              </a:spcAft>
              <a:defRPr sz="4400" b="1">
                <a:solidFill>
                  <a:srgbClr val="FFFFFF"/>
                </a:solidFill>
                <a:latin typeface="Arial" panose="020B0604020202020204" pitchFamily="34" charset="0"/>
              </a:defRPr>
            </a:lvl3pPr>
            <a:lvl4pPr algn="l" rtl="0" eaLnBrk="0" fontAlgn="base" hangingPunct="0">
              <a:spcBef>
                <a:spcPct val="0"/>
              </a:spcBef>
              <a:spcAft>
                <a:spcPct val="0"/>
              </a:spcAft>
              <a:defRPr sz="4400" b="1">
                <a:solidFill>
                  <a:srgbClr val="FFFFFF"/>
                </a:solidFill>
                <a:latin typeface="Arial" panose="020B0604020202020204" pitchFamily="34" charset="0"/>
              </a:defRPr>
            </a:lvl4pPr>
            <a:lvl5pPr algn="l" rtl="0" eaLnBrk="0" fontAlgn="base" hangingPunct="0">
              <a:spcBef>
                <a:spcPct val="0"/>
              </a:spcBef>
              <a:spcAft>
                <a:spcPct val="0"/>
              </a:spcAft>
              <a:defRPr sz="4400" b="1">
                <a:solidFill>
                  <a:srgbClr val="FFFFFF"/>
                </a:solidFill>
                <a:latin typeface="Arial" panose="020B0604020202020204" pitchFamily="34" charset="0"/>
              </a:defRPr>
            </a:lvl5pPr>
            <a:lvl6pPr marL="457200" algn="l" rtl="0" eaLnBrk="0" fontAlgn="base" hangingPunct="0">
              <a:spcBef>
                <a:spcPct val="0"/>
              </a:spcBef>
              <a:spcAft>
                <a:spcPct val="0"/>
              </a:spcAft>
              <a:defRPr sz="4400" b="1">
                <a:solidFill>
                  <a:srgbClr val="FFFFFF"/>
                </a:solidFill>
                <a:latin typeface="Arial" panose="020B0604020202020204" pitchFamily="34" charset="0"/>
              </a:defRPr>
            </a:lvl6pPr>
            <a:lvl7pPr marL="914400" algn="l" rtl="0" eaLnBrk="0" fontAlgn="base" hangingPunct="0">
              <a:spcBef>
                <a:spcPct val="0"/>
              </a:spcBef>
              <a:spcAft>
                <a:spcPct val="0"/>
              </a:spcAft>
              <a:defRPr sz="4400" b="1">
                <a:solidFill>
                  <a:srgbClr val="FFFFFF"/>
                </a:solidFill>
                <a:latin typeface="Arial" panose="020B0604020202020204" pitchFamily="34" charset="0"/>
              </a:defRPr>
            </a:lvl7pPr>
            <a:lvl8pPr marL="1371600" algn="l" rtl="0" eaLnBrk="0" fontAlgn="base" hangingPunct="0">
              <a:spcBef>
                <a:spcPct val="0"/>
              </a:spcBef>
              <a:spcAft>
                <a:spcPct val="0"/>
              </a:spcAft>
              <a:defRPr sz="4400" b="1">
                <a:solidFill>
                  <a:srgbClr val="FFFFFF"/>
                </a:solidFill>
                <a:latin typeface="Arial" panose="020B0604020202020204" pitchFamily="34" charset="0"/>
              </a:defRPr>
            </a:lvl8pPr>
            <a:lvl9pPr marL="1828800" algn="l" rtl="0" eaLnBrk="0" fontAlgn="base" hangingPunct="0">
              <a:spcBef>
                <a:spcPct val="0"/>
              </a:spcBef>
              <a:spcAft>
                <a:spcPct val="0"/>
              </a:spcAft>
              <a:defRPr sz="4400" b="1">
                <a:solidFill>
                  <a:srgbClr val="FFFFFF"/>
                </a:solidFill>
                <a:latin typeface="Arial" panose="020B0604020202020204" pitchFamily="34" charset="0"/>
              </a:defRPr>
            </a:lvl9pPr>
          </a:lstStyle>
          <a:p>
            <a:r>
              <a:rPr lang="zh-CN" altLang="en-US" dirty="0" smtClean="0"/>
              <a:t>单击此处编辑母版标题样式</a:t>
            </a:r>
            <a:endParaRPr lang="zh-CN" altLang="en-US" dirty="0"/>
          </a:p>
        </p:txBody>
      </p:sp>
    </p:spTree>
    <p:extLst>
      <p:ext uri="{BB962C8B-B14F-4D97-AF65-F5344CB8AC3E}">
        <p14:creationId xmlns:p14="http://schemas.microsoft.com/office/powerpoint/2010/main" val="2741957130"/>
      </p:ext>
    </p:extLst>
  </p:cSld>
  <p:clrMapOvr>
    <a:masterClrMapping/>
  </p:clrMapOvr>
  <p:transition spd="slow">
    <p:cover dir="rd"/>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7087339"/>
      </p:ext>
    </p:extLst>
  </p:cSld>
  <p:clrMapOvr>
    <a:masterClrMapping/>
  </p:clrMapOvr>
  <p:transition spd="slow">
    <p:cover dir="rd"/>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Tree>
    <p:extLst>
      <p:ext uri="{BB962C8B-B14F-4D97-AF65-F5344CB8AC3E}">
        <p14:creationId xmlns:p14="http://schemas.microsoft.com/office/powerpoint/2010/main" val="2069040337"/>
      </p:ext>
    </p:extLst>
  </p:cSld>
  <p:clrMapOvr>
    <a:masterClrMapping/>
  </p:clrMapOvr>
  <p:transition spd="slow">
    <p:cover dir="rd"/>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Tree>
    <p:extLst>
      <p:ext uri="{BB962C8B-B14F-4D97-AF65-F5344CB8AC3E}">
        <p14:creationId xmlns:p14="http://schemas.microsoft.com/office/powerpoint/2010/main" val="3681599716"/>
      </p:ext>
    </p:extLst>
  </p:cSld>
  <p:clrMapOvr>
    <a:masterClrMapping/>
  </p:clrMapOvr>
  <p:transition spd="slow">
    <p:cover dir="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5"/>
            <a:ext cx="7886700" cy="132556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628650" y="1825625"/>
            <a:ext cx="7886700" cy="435133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972373144"/>
      </p:ext>
    </p:extLst>
  </p:cSld>
  <p:clrMapOvr>
    <a:masterClrMapping/>
  </p:clrMapOvr>
  <p:transition spd="slow">
    <p:cover dir="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a:prstGeom prst="rect">
            <a:avLst/>
          </a:prstGeo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p>
        </p:txBody>
      </p:sp>
    </p:spTree>
    <p:extLst>
      <p:ext uri="{BB962C8B-B14F-4D97-AF65-F5344CB8AC3E}">
        <p14:creationId xmlns:p14="http://schemas.microsoft.com/office/powerpoint/2010/main" val="3582091380"/>
      </p:ext>
    </p:extLst>
  </p:cSld>
  <p:clrMapOvr>
    <a:masterClrMapping/>
  </p:clrMapOvr>
  <p:transition spd="slow">
    <p:cover dir="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5"/>
            <a:ext cx="7886700" cy="132556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825625"/>
            <a:ext cx="3867150" cy="435133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825625"/>
            <a:ext cx="3867150" cy="435133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852174210"/>
      </p:ext>
    </p:extLst>
  </p:cSld>
  <p:clrMapOvr>
    <a:masterClrMapping/>
  </p:clrMapOvr>
  <p:transition spd="slow">
    <p:cover dir="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5"/>
            <a:ext cx="7886700" cy="1325563"/>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30238" y="2505075"/>
            <a:ext cx="3868737" cy="368458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29150" y="2505075"/>
            <a:ext cx="3887788" cy="368458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213608178"/>
      </p:ext>
    </p:extLst>
  </p:cSld>
  <p:clrMapOvr>
    <a:masterClrMapping/>
  </p:clrMapOvr>
  <p:transition spd="slow">
    <p:cover dir="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5"/>
            <a:ext cx="7886700" cy="1325563"/>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763819520"/>
      </p:ext>
    </p:extLst>
  </p:cSld>
  <p:clrMapOvr>
    <a:masterClrMapping/>
  </p:clrMapOvr>
  <p:transition spd="slow">
    <p:cover dir="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8406225"/>
      </p:ext>
    </p:extLst>
  </p:cSld>
  <p:clrMapOvr>
    <a:masterClrMapping/>
  </p:clrMapOvr>
  <p:transition spd="slow">
    <p:cover dir="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Tree>
    <p:extLst>
      <p:ext uri="{BB962C8B-B14F-4D97-AF65-F5344CB8AC3E}">
        <p14:creationId xmlns:p14="http://schemas.microsoft.com/office/powerpoint/2010/main" val="1649198122"/>
      </p:ext>
    </p:extLst>
  </p:cSld>
  <p:clrMapOvr>
    <a:masterClrMapping/>
  </p:clrMapOvr>
  <p:transition spd="slow">
    <p:cover dir="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Tree>
    <p:extLst>
      <p:ext uri="{BB962C8B-B14F-4D97-AF65-F5344CB8AC3E}">
        <p14:creationId xmlns:p14="http://schemas.microsoft.com/office/powerpoint/2010/main" val="995410785"/>
      </p:ext>
    </p:extLst>
  </p:cSld>
  <p:clrMapOvr>
    <a:masterClrMapping/>
  </p:clrMapOvr>
  <p:transition spd="slow">
    <p:cover dir="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3.png"/><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image" Target="../media/image2.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jpe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1"/>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7362626"/>
      </p:ext>
    </p:extLst>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Lst>
  <p:transition spd="slow">
    <p:cover dir="rd"/>
  </p:transition>
  <p:hf hdr="0" dt="0"/>
  <p:txStyles>
    <p:titleStyle>
      <a:lvl1pPr algn="l" rtl="0" eaLnBrk="0" fontAlgn="base" hangingPunct="0">
        <a:spcBef>
          <a:spcPct val="0"/>
        </a:spcBef>
        <a:spcAft>
          <a:spcPct val="0"/>
        </a:spcAft>
        <a:defRPr sz="4400" b="1" kern="1200">
          <a:solidFill>
            <a:srgbClr val="FFFFFF"/>
          </a:solidFill>
          <a:latin typeface="+mj-lt"/>
          <a:ea typeface="+mj-ea"/>
          <a:cs typeface="+mj-cs"/>
        </a:defRPr>
      </a:lvl1pPr>
      <a:lvl2pPr algn="l" rtl="0" eaLnBrk="0" fontAlgn="base" hangingPunct="0">
        <a:spcBef>
          <a:spcPct val="0"/>
        </a:spcBef>
        <a:spcAft>
          <a:spcPct val="0"/>
        </a:spcAft>
        <a:defRPr sz="4400" b="1">
          <a:solidFill>
            <a:srgbClr val="FFFFFF"/>
          </a:solidFill>
          <a:latin typeface="Arial" panose="020B0604020202020204" pitchFamily="34" charset="0"/>
        </a:defRPr>
      </a:lvl2pPr>
      <a:lvl3pPr algn="l" rtl="0" eaLnBrk="0" fontAlgn="base" hangingPunct="0">
        <a:spcBef>
          <a:spcPct val="0"/>
        </a:spcBef>
        <a:spcAft>
          <a:spcPct val="0"/>
        </a:spcAft>
        <a:defRPr sz="4400" b="1">
          <a:solidFill>
            <a:srgbClr val="FFFFFF"/>
          </a:solidFill>
          <a:latin typeface="Arial" panose="020B0604020202020204" pitchFamily="34" charset="0"/>
        </a:defRPr>
      </a:lvl3pPr>
      <a:lvl4pPr algn="l" rtl="0" eaLnBrk="0" fontAlgn="base" hangingPunct="0">
        <a:spcBef>
          <a:spcPct val="0"/>
        </a:spcBef>
        <a:spcAft>
          <a:spcPct val="0"/>
        </a:spcAft>
        <a:defRPr sz="4400" b="1">
          <a:solidFill>
            <a:srgbClr val="FFFFFF"/>
          </a:solidFill>
          <a:latin typeface="Arial" panose="020B0604020202020204" pitchFamily="34" charset="0"/>
        </a:defRPr>
      </a:lvl4pPr>
      <a:lvl5pPr algn="l" rtl="0" eaLnBrk="0" fontAlgn="base" hangingPunct="0">
        <a:spcBef>
          <a:spcPct val="0"/>
        </a:spcBef>
        <a:spcAft>
          <a:spcPct val="0"/>
        </a:spcAft>
        <a:defRPr sz="4400" b="1">
          <a:solidFill>
            <a:srgbClr val="FFFFFF"/>
          </a:solidFill>
          <a:latin typeface="Arial" panose="020B0604020202020204" pitchFamily="34" charset="0"/>
        </a:defRPr>
      </a:lvl5pPr>
      <a:lvl6pPr marL="457200" algn="l" rtl="0" eaLnBrk="0" fontAlgn="base" hangingPunct="0">
        <a:spcBef>
          <a:spcPct val="0"/>
        </a:spcBef>
        <a:spcAft>
          <a:spcPct val="0"/>
        </a:spcAft>
        <a:defRPr sz="4400" b="1">
          <a:solidFill>
            <a:srgbClr val="FFFFFF"/>
          </a:solidFill>
          <a:latin typeface="Arial" panose="020B0604020202020204" pitchFamily="34" charset="0"/>
        </a:defRPr>
      </a:lvl6pPr>
      <a:lvl7pPr marL="914400" algn="l" rtl="0" eaLnBrk="0" fontAlgn="base" hangingPunct="0">
        <a:spcBef>
          <a:spcPct val="0"/>
        </a:spcBef>
        <a:spcAft>
          <a:spcPct val="0"/>
        </a:spcAft>
        <a:defRPr sz="4400" b="1">
          <a:solidFill>
            <a:srgbClr val="FFFFFF"/>
          </a:solidFill>
          <a:latin typeface="Arial" panose="020B0604020202020204" pitchFamily="34" charset="0"/>
        </a:defRPr>
      </a:lvl7pPr>
      <a:lvl8pPr marL="1371600" algn="l" rtl="0" eaLnBrk="0" fontAlgn="base" hangingPunct="0">
        <a:spcBef>
          <a:spcPct val="0"/>
        </a:spcBef>
        <a:spcAft>
          <a:spcPct val="0"/>
        </a:spcAft>
        <a:defRPr sz="4400" b="1">
          <a:solidFill>
            <a:srgbClr val="FFFFFF"/>
          </a:solidFill>
          <a:latin typeface="Arial" panose="020B0604020202020204" pitchFamily="34" charset="0"/>
        </a:defRPr>
      </a:lvl8pPr>
      <a:lvl9pPr marL="1828800" algn="l" rtl="0" eaLnBrk="0" fontAlgn="base" hangingPunct="0">
        <a:spcBef>
          <a:spcPct val="0"/>
        </a:spcBef>
        <a:spcAft>
          <a:spcPct val="0"/>
        </a:spcAft>
        <a:defRPr sz="4400" b="1">
          <a:solidFill>
            <a:srgbClr val="FFFFFF"/>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rgbClr val="000000"/>
          </a:solidFill>
          <a:latin typeface="+mn-lt"/>
          <a:ea typeface="+mn-ea"/>
          <a:cs typeface="+mn-cs"/>
        </a:defRPr>
      </a:lvl1pPr>
      <a:lvl2pPr marL="742950" indent="-285750" algn="l" rtl="0" eaLnBrk="0" fontAlgn="base" hangingPunct="0">
        <a:spcBef>
          <a:spcPct val="20000"/>
        </a:spcBef>
        <a:spcAft>
          <a:spcPct val="0"/>
        </a:spcAft>
        <a:buChar char="–"/>
        <a:defRPr sz="2800" kern="1200">
          <a:solidFill>
            <a:srgbClr val="000000"/>
          </a:solidFill>
          <a:latin typeface="+mn-lt"/>
          <a:ea typeface="+mn-ea"/>
          <a:cs typeface="+mn-cs"/>
        </a:defRPr>
      </a:lvl2pPr>
      <a:lvl3pPr marL="1143000" indent="-228600" algn="l" rtl="0" eaLnBrk="0" fontAlgn="base" hangingPunct="0">
        <a:spcBef>
          <a:spcPct val="20000"/>
        </a:spcBef>
        <a:spcAft>
          <a:spcPct val="0"/>
        </a:spcAft>
        <a:buChar char="•"/>
        <a:defRPr sz="2400" kern="1200">
          <a:solidFill>
            <a:srgbClr val="000000"/>
          </a:solidFill>
          <a:latin typeface="+mn-lt"/>
          <a:ea typeface="+mn-ea"/>
          <a:cs typeface="+mn-cs"/>
        </a:defRPr>
      </a:lvl3pPr>
      <a:lvl4pPr marL="1600200" indent="-228600" algn="l" rtl="0" eaLnBrk="0" fontAlgn="base" hangingPunct="0">
        <a:spcBef>
          <a:spcPct val="20000"/>
        </a:spcBef>
        <a:spcAft>
          <a:spcPct val="0"/>
        </a:spcAft>
        <a:buChar char="–"/>
        <a:defRPr sz="2000" kern="1200">
          <a:solidFill>
            <a:srgbClr val="000000"/>
          </a:solidFill>
          <a:latin typeface="+mn-lt"/>
          <a:ea typeface="+mn-ea"/>
          <a:cs typeface="+mn-cs"/>
        </a:defRPr>
      </a:lvl4pPr>
      <a:lvl5pPr marL="2057400" indent="-228600" algn="l" rtl="0" eaLnBrk="0" fontAlgn="base" hangingPunct="0">
        <a:spcBef>
          <a:spcPct val="20000"/>
        </a:spcBef>
        <a:spcAft>
          <a:spcPct val="0"/>
        </a:spcAft>
        <a:buChar char="»"/>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1"/>
          <a:srcRect/>
          <a:stretch>
            <a:fillRect/>
          </a:stretch>
        </a:blipFill>
        <a:effectLst/>
      </p:bgPr>
    </p:bg>
    <p:spTree>
      <p:nvGrpSpPr>
        <p:cNvPr id="1" name=""/>
        <p:cNvGrpSpPr/>
        <p:nvPr/>
      </p:nvGrpSpPr>
      <p:grpSpPr>
        <a:xfrm>
          <a:off x="0" y="0"/>
          <a:ext cx="0" cy="0"/>
          <a:chOff x="0" y="0"/>
          <a:chExt cx="0" cy="0"/>
        </a:xfrm>
      </p:grpSpPr>
      <p:pic>
        <p:nvPicPr>
          <p:cNvPr id="1026" name="Picture 2" descr="白色透明直角模板"/>
          <p:cNvPicPr>
            <a:picLocks noChangeAspect="1" noChangeArrowheads="1"/>
          </p:cNvPicPr>
          <p:nvPr userDrawn="1"/>
        </p:nvPicPr>
        <p:blipFill>
          <a:blip r:embed="rId12">
            <a:extLst>
              <a:ext uri="{28A0092B-C50C-407E-A947-70E740481C1C}">
                <a14:useLocalDpi xmlns:a14="http://schemas.microsoft.com/office/drawing/2010/main"/>
              </a:ext>
            </a:extLst>
          </a:blip>
          <a:srcRect/>
          <a:stretch>
            <a:fillRect/>
          </a:stretch>
        </p:blipFill>
        <p:spPr bwMode="auto">
          <a:xfrm>
            <a:off x="0" y="609600"/>
            <a:ext cx="9144000" cy="631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大的党徽"/>
          <p:cNvPicPr>
            <a:picLocks noChangeAspect="1" noChangeArrowheads="1"/>
          </p:cNvPicPr>
          <p:nvPr userDrawn="1"/>
        </p:nvPicPr>
        <p:blipFill>
          <a:blip r:embed="rId13">
            <a:extLst>
              <a:ext uri="{28A0092B-C50C-407E-A947-70E740481C1C}">
                <a14:useLocalDpi xmlns:a14="http://schemas.microsoft.com/office/drawing/2010/main"/>
              </a:ext>
            </a:extLst>
          </a:blip>
          <a:srcRect/>
          <a:stretch>
            <a:fillRect/>
          </a:stretch>
        </p:blipFill>
        <p:spPr bwMode="auto">
          <a:xfrm>
            <a:off x="152400" y="0"/>
            <a:ext cx="1143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2643905"/>
      </p:ext>
    </p:extLst>
  </p:cSld>
  <p:clrMap bg1="dk2" tx1="lt1" bg2="dk1"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Lst>
  <p:transition spd="slow">
    <p:cover dir="rd"/>
  </p:transition>
  <p:timing>
    <p:tnLst>
      <p:par>
        <p:cTn id="1" dur="indefinite" restart="never" nodeType="tmRoot"/>
      </p:par>
    </p:tnLst>
  </p:timing>
  <p:hf hdr="0" ftr="0" dt="0"/>
  <p:txStyles>
    <p:titleStyle>
      <a:lvl1pPr algn="l" rtl="0" eaLnBrk="0" fontAlgn="base" hangingPunct="0">
        <a:spcBef>
          <a:spcPct val="0"/>
        </a:spcBef>
        <a:spcAft>
          <a:spcPct val="0"/>
        </a:spcAft>
        <a:defRPr sz="4400" b="1" kern="1200">
          <a:solidFill>
            <a:srgbClr val="FFFFFF"/>
          </a:solidFill>
          <a:latin typeface="+mj-lt"/>
          <a:ea typeface="+mj-ea"/>
          <a:cs typeface="+mj-cs"/>
        </a:defRPr>
      </a:lvl1pPr>
      <a:lvl2pPr algn="l" rtl="0" eaLnBrk="0" fontAlgn="base" hangingPunct="0">
        <a:spcBef>
          <a:spcPct val="0"/>
        </a:spcBef>
        <a:spcAft>
          <a:spcPct val="0"/>
        </a:spcAft>
        <a:defRPr sz="4400" b="1">
          <a:solidFill>
            <a:srgbClr val="FFFFFF"/>
          </a:solidFill>
          <a:latin typeface="Arial" panose="020B0604020202020204" pitchFamily="34" charset="0"/>
        </a:defRPr>
      </a:lvl2pPr>
      <a:lvl3pPr algn="l" rtl="0" eaLnBrk="0" fontAlgn="base" hangingPunct="0">
        <a:spcBef>
          <a:spcPct val="0"/>
        </a:spcBef>
        <a:spcAft>
          <a:spcPct val="0"/>
        </a:spcAft>
        <a:defRPr sz="4400" b="1">
          <a:solidFill>
            <a:srgbClr val="FFFFFF"/>
          </a:solidFill>
          <a:latin typeface="Arial" panose="020B0604020202020204" pitchFamily="34" charset="0"/>
        </a:defRPr>
      </a:lvl3pPr>
      <a:lvl4pPr algn="l" rtl="0" eaLnBrk="0" fontAlgn="base" hangingPunct="0">
        <a:spcBef>
          <a:spcPct val="0"/>
        </a:spcBef>
        <a:spcAft>
          <a:spcPct val="0"/>
        </a:spcAft>
        <a:defRPr sz="4400" b="1">
          <a:solidFill>
            <a:srgbClr val="FFFFFF"/>
          </a:solidFill>
          <a:latin typeface="Arial" panose="020B0604020202020204" pitchFamily="34" charset="0"/>
        </a:defRPr>
      </a:lvl4pPr>
      <a:lvl5pPr algn="l" rtl="0" eaLnBrk="0" fontAlgn="base" hangingPunct="0">
        <a:spcBef>
          <a:spcPct val="0"/>
        </a:spcBef>
        <a:spcAft>
          <a:spcPct val="0"/>
        </a:spcAft>
        <a:defRPr sz="4400" b="1">
          <a:solidFill>
            <a:srgbClr val="FFFFFF"/>
          </a:solidFill>
          <a:latin typeface="Arial" panose="020B0604020202020204" pitchFamily="34" charset="0"/>
        </a:defRPr>
      </a:lvl5pPr>
      <a:lvl6pPr marL="457200" algn="l" rtl="0" eaLnBrk="0" fontAlgn="base" hangingPunct="0">
        <a:spcBef>
          <a:spcPct val="0"/>
        </a:spcBef>
        <a:spcAft>
          <a:spcPct val="0"/>
        </a:spcAft>
        <a:defRPr sz="4400" b="1">
          <a:solidFill>
            <a:srgbClr val="FFFFFF"/>
          </a:solidFill>
          <a:latin typeface="Arial" panose="020B0604020202020204" pitchFamily="34" charset="0"/>
        </a:defRPr>
      </a:lvl6pPr>
      <a:lvl7pPr marL="914400" algn="l" rtl="0" eaLnBrk="0" fontAlgn="base" hangingPunct="0">
        <a:spcBef>
          <a:spcPct val="0"/>
        </a:spcBef>
        <a:spcAft>
          <a:spcPct val="0"/>
        </a:spcAft>
        <a:defRPr sz="4400" b="1">
          <a:solidFill>
            <a:srgbClr val="FFFFFF"/>
          </a:solidFill>
          <a:latin typeface="Arial" panose="020B0604020202020204" pitchFamily="34" charset="0"/>
        </a:defRPr>
      </a:lvl7pPr>
      <a:lvl8pPr marL="1371600" algn="l" rtl="0" eaLnBrk="0" fontAlgn="base" hangingPunct="0">
        <a:spcBef>
          <a:spcPct val="0"/>
        </a:spcBef>
        <a:spcAft>
          <a:spcPct val="0"/>
        </a:spcAft>
        <a:defRPr sz="4400" b="1">
          <a:solidFill>
            <a:srgbClr val="FFFFFF"/>
          </a:solidFill>
          <a:latin typeface="Arial" panose="020B0604020202020204" pitchFamily="34" charset="0"/>
        </a:defRPr>
      </a:lvl8pPr>
      <a:lvl9pPr marL="1828800" algn="l" rtl="0" eaLnBrk="0" fontAlgn="base" hangingPunct="0">
        <a:spcBef>
          <a:spcPct val="0"/>
        </a:spcBef>
        <a:spcAft>
          <a:spcPct val="0"/>
        </a:spcAft>
        <a:defRPr sz="4400" b="1">
          <a:solidFill>
            <a:srgbClr val="FFFFFF"/>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rgbClr val="000000"/>
          </a:solidFill>
          <a:latin typeface="+mn-lt"/>
          <a:ea typeface="+mn-ea"/>
          <a:cs typeface="+mn-cs"/>
        </a:defRPr>
      </a:lvl1pPr>
      <a:lvl2pPr marL="742950" indent="-285750" algn="l" rtl="0" eaLnBrk="0" fontAlgn="base" hangingPunct="0">
        <a:spcBef>
          <a:spcPct val="20000"/>
        </a:spcBef>
        <a:spcAft>
          <a:spcPct val="0"/>
        </a:spcAft>
        <a:buChar char="–"/>
        <a:defRPr sz="2800" kern="1200">
          <a:solidFill>
            <a:srgbClr val="000000"/>
          </a:solidFill>
          <a:latin typeface="+mn-lt"/>
          <a:ea typeface="+mn-ea"/>
          <a:cs typeface="+mn-cs"/>
        </a:defRPr>
      </a:lvl2pPr>
      <a:lvl3pPr marL="1143000" indent="-228600" algn="l" rtl="0" eaLnBrk="0" fontAlgn="base" hangingPunct="0">
        <a:spcBef>
          <a:spcPct val="20000"/>
        </a:spcBef>
        <a:spcAft>
          <a:spcPct val="0"/>
        </a:spcAft>
        <a:buChar char="•"/>
        <a:defRPr sz="2400" kern="1200">
          <a:solidFill>
            <a:srgbClr val="000000"/>
          </a:solidFill>
          <a:latin typeface="+mn-lt"/>
          <a:ea typeface="+mn-ea"/>
          <a:cs typeface="+mn-cs"/>
        </a:defRPr>
      </a:lvl3pPr>
      <a:lvl4pPr marL="1600200" indent="-228600" algn="l" rtl="0" eaLnBrk="0" fontAlgn="base" hangingPunct="0">
        <a:spcBef>
          <a:spcPct val="20000"/>
        </a:spcBef>
        <a:spcAft>
          <a:spcPct val="0"/>
        </a:spcAft>
        <a:buChar char="–"/>
        <a:defRPr sz="2000" kern="1200">
          <a:solidFill>
            <a:srgbClr val="000000"/>
          </a:solidFill>
          <a:latin typeface="+mn-lt"/>
          <a:ea typeface="+mn-ea"/>
          <a:cs typeface="+mn-cs"/>
        </a:defRPr>
      </a:lvl4pPr>
      <a:lvl5pPr marL="2057400" indent="-228600" algn="l" rtl="0" eaLnBrk="0" fontAlgn="base" hangingPunct="0">
        <a:spcBef>
          <a:spcPct val="20000"/>
        </a:spcBef>
        <a:spcAft>
          <a:spcPct val="0"/>
        </a:spcAft>
        <a:buChar char="»"/>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1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1.xml"/><Relationship Id="rId1" Type="http://schemas.openxmlformats.org/officeDocument/2006/relationships/slideLayout" Target="../slideLayouts/slideLayout11.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1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2.xml"/><Relationship Id="rId1" Type="http://schemas.openxmlformats.org/officeDocument/2006/relationships/slideLayout" Target="../slideLayouts/slideLayout11.xml"/><Relationship Id="rId4" Type="http://schemas.openxmlformats.org/officeDocument/2006/relationships/image" Target="../media/image40.jpeg"/></Relationships>
</file>

<file path=ppt/slides/_rels/slide1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3.xml"/><Relationship Id="rId1" Type="http://schemas.openxmlformats.org/officeDocument/2006/relationships/slideLayout" Target="../slideLayouts/slideLayout11.xml"/><Relationship Id="rId4" Type="http://schemas.openxmlformats.org/officeDocument/2006/relationships/image" Target="../media/image4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image" Target="../media/image27.emf"/><Relationship Id="rId5" Type="http://schemas.openxmlformats.org/officeDocument/2006/relationships/image" Target="../media/image26.png"/><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8.xml"/><Relationship Id="rId1" Type="http://schemas.openxmlformats.org/officeDocument/2006/relationships/slideLayout" Target="../slideLayouts/slideLayout11.xml"/><Relationship Id="rId5" Type="http://schemas.openxmlformats.org/officeDocument/2006/relationships/image" Target="../media/image30.jpeg"/><Relationship Id="rId4" Type="http://schemas.openxmlformats.org/officeDocument/2006/relationships/image" Target="../media/image29.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bg bwMode="auto">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4098" name="Picture 2" descr="红旗005"/>
          <p:cNvPicPr>
            <a:picLocks noChangeAspect="1" noChangeArrowheads="1"/>
          </p:cNvPicPr>
          <p:nvPr/>
        </p:nvPicPr>
        <p:blipFill>
          <a:blip r:embed="rId4" cstate="print">
            <a:extLst>
              <a:ext uri="{28A0092B-C50C-407E-A947-70E740481C1C}">
                <a14:useLocalDpi xmlns:a14="http://schemas.microsoft.com/office/drawing/2010/main"/>
              </a:ext>
            </a:extLst>
          </a:blip>
          <a:srcRect l="6976"/>
          <a:stretch>
            <a:fillRect/>
          </a:stretch>
        </p:blipFill>
        <p:spPr bwMode="auto">
          <a:xfrm>
            <a:off x="0" y="0"/>
            <a:ext cx="9144000" cy="687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 Box 3"/>
          <p:cNvSpPr txBox="1">
            <a:spLocks noChangeArrowheads="1"/>
          </p:cNvSpPr>
          <p:nvPr/>
        </p:nvSpPr>
        <p:spPr bwMode="auto">
          <a:xfrm>
            <a:off x="1075766" y="2729274"/>
            <a:ext cx="6946442" cy="1754326"/>
          </a:xfrm>
          <a:prstGeom prst="rect">
            <a:avLst/>
          </a:prstGeom>
          <a:noFill/>
          <a:ln>
            <a:noFill/>
          </a:ln>
          <a:effectLst/>
          <a:extLst>
            <a:ext uri="{909E8E84-426E-40DD-AFC4-6F175D3DCCD1}">
              <a14:hiddenFill xmlns:a14="http://schemas.microsoft.com/office/drawing/2010/main">
                <a:gradFill rotWithShape="1">
                  <a:gsLst>
                    <a:gs pos="0">
                      <a:schemeClr val="bg1"/>
                    </a:gs>
                    <a:gs pos="100000">
                      <a:schemeClr val="accent1"/>
                    </a:gs>
                  </a:gsLst>
                  <a:lin ang="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zh-CN" altLang="en-US" sz="3600" b="1" dirty="0" smtClean="0">
                <a:solidFill>
                  <a:srgbClr val="FFFF00"/>
                </a:solidFill>
                <a:latin typeface="方正大黑简体" pitchFamily="1" charset="-122"/>
                <a:ea typeface="方正大黑简体" pitchFamily="1" charset="-122"/>
              </a:rPr>
              <a:t>“创新</a:t>
            </a:r>
            <a:r>
              <a:rPr lang="zh-CN" altLang="en-US" sz="3600" b="1" dirty="0">
                <a:solidFill>
                  <a:srgbClr val="FFFF00"/>
                </a:solidFill>
                <a:latin typeface="方正大黑简体" pitchFamily="1" charset="-122"/>
                <a:ea typeface="方正大黑简体" pitchFamily="1" charset="-122"/>
              </a:rPr>
              <a:t>学习内容和组织的学习</a:t>
            </a:r>
            <a:r>
              <a:rPr lang="zh-CN" altLang="en-US" sz="3600" b="1" dirty="0" smtClean="0">
                <a:solidFill>
                  <a:srgbClr val="FFFF00"/>
                </a:solidFill>
                <a:latin typeface="方正大黑简体" pitchFamily="1" charset="-122"/>
                <a:ea typeface="方正大黑简体" pitchFamily="1" charset="-122"/>
              </a:rPr>
              <a:t>型</a:t>
            </a:r>
            <a:r>
              <a:rPr lang="en-US" altLang="zh-CN" sz="3600" b="1" dirty="0" smtClean="0">
                <a:solidFill>
                  <a:srgbClr val="FFFF00"/>
                </a:solidFill>
                <a:latin typeface="方正大黑简体" pitchFamily="1" charset="-122"/>
                <a:ea typeface="方正大黑简体" pitchFamily="1" charset="-122"/>
              </a:rPr>
              <a:t/>
            </a:r>
            <a:br>
              <a:rPr lang="en-US" altLang="zh-CN" sz="3600" b="1" dirty="0" smtClean="0">
                <a:solidFill>
                  <a:srgbClr val="FFFF00"/>
                </a:solidFill>
                <a:latin typeface="方正大黑简体" pitchFamily="1" charset="-122"/>
                <a:ea typeface="方正大黑简体" pitchFamily="1" charset="-122"/>
              </a:rPr>
            </a:br>
            <a:r>
              <a:rPr lang="zh-CN" altLang="en-US" sz="3600" b="1" dirty="0" smtClean="0">
                <a:solidFill>
                  <a:srgbClr val="FFFF00"/>
                </a:solidFill>
                <a:latin typeface="方正大黑简体" pitchFamily="1" charset="-122"/>
                <a:ea typeface="方正大黑简体" pitchFamily="1" charset="-122"/>
              </a:rPr>
              <a:t>党支部</a:t>
            </a:r>
            <a:r>
              <a:rPr lang="zh-CN" altLang="en-US" sz="3600" b="1" dirty="0">
                <a:solidFill>
                  <a:srgbClr val="FFFF00"/>
                </a:solidFill>
                <a:latin typeface="方正大黑简体" pitchFamily="1" charset="-122"/>
                <a:ea typeface="方正大黑简体" pitchFamily="1" charset="-122"/>
              </a:rPr>
              <a:t>建设及其长效</a:t>
            </a:r>
            <a:r>
              <a:rPr lang="zh-CN" altLang="en-US" sz="3600" b="1" dirty="0" smtClean="0">
                <a:solidFill>
                  <a:srgbClr val="FFFF00"/>
                </a:solidFill>
                <a:latin typeface="方正大黑简体" pitchFamily="1" charset="-122"/>
                <a:ea typeface="方正大黑简体" pitchFamily="1" charset="-122"/>
              </a:rPr>
              <a:t>机制”</a:t>
            </a:r>
            <a:endParaRPr lang="en-US" altLang="zh-CN" sz="3600" b="1" dirty="0" smtClean="0">
              <a:solidFill>
                <a:srgbClr val="FFFF00"/>
              </a:solidFill>
              <a:latin typeface="方正大黑简体" pitchFamily="1" charset="-122"/>
              <a:ea typeface="方正大黑简体" pitchFamily="1" charset="-122"/>
            </a:endParaRPr>
          </a:p>
          <a:p>
            <a:pPr fontAlgn="base">
              <a:spcBef>
                <a:spcPct val="0"/>
              </a:spcBef>
              <a:spcAft>
                <a:spcPct val="0"/>
              </a:spcAft>
            </a:pPr>
            <a:r>
              <a:rPr lang="zh-CN" altLang="en-US" sz="3600" b="1" dirty="0" smtClean="0">
                <a:solidFill>
                  <a:srgbClr val="FFFF00"/>
                </a:solidFill>
                <a:latin typeface="方正大黑简体" pitchFamily="1" charset="-122"/>
                <a:ea typeface="方正大黑简体" pitchFamily="1" charset="-122"/>
              </a:rPr>
              <a:t>调研课题工作汇报与交流</a:t>
            </a:r>
            <a:endParaRPr lang="en-US" altLang="zh-CN" sz="3600" b="1" dirty="0" smtClean="0">
              <a:solidFill>
                <a:srgbClr val="FFFF00"/>
              </a:solidFill>
              <a:latin typeface="方正大黑简体" pitchFamily="1" charset="-122"/>
              <a:ea typeface="方正大黑简体" pitchFamily="1" charset="-122"/>
            </a:endParaRPr>
          </a:p>
        </p:txBody>
      </p:sp>
      <p:pic>
        <p:nvPicPr>
          <p:cNvPr id="4100" name="Picture 4" descr="蓝色长城2"/>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0" y="5062538"/>
            <a:ext cx="2971800" cy="179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6" descr="星光"/>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7239000" y="0"/>
            <a:ext cx="1277938" cy="134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7" descr="大的党徽"/>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266700" y="644914"/>
            <a:ext cx="1581775" cy="1371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104" name="Group 8"/>
          <p:cNvGrpSpPr>
            <a:grpSpLocks noChangeAspect="1"/>
          </p:cNvGrpSpPr>
          <p:nvPr/>
        </p:nvGrpSpPr>
        <p:grpSpPr bwMode="auto">
          <a:xfrm>
            <a:off x="1057587" y="1276758"/>
            <a:ext cx="1114742" cy="1254511"/>
            <a:chOff x="0" y="0"/>
            <a:chExt cx="1152" cy="1344"/>
          </a:xfrm>
        </p:grpSpPr>
        <p:pic>
          <p:nvPicPr>
            <p:cNvPr id="3081" name="Picture 9" descr="五星dd"/>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720" y="0"/>
              <a:ext cx="141"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2" name="Picture 10" descr="五星dd"/>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884" y="160"/>
              <a:ext cx="220"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3" name="Picture 11" descr="五星dd"/>
            <p:cNvPicPr>
              <a:picLocks noChangeAspect="1" noChangeArrowheads="1"/>
            </p:cNvPicPr>
            <p:nvPr/>
          </p:nvPicPr>
          <p:blipFill>
            <a:blip r:embed="rId10" cstate="print">
              <a:extLst>
                <a:ext uri="{28A0092B-C50C-407E-A947-70E740481C1C}">
                  <a14:useLocalDpi xmlns:a14="http://schemas.microsoft.com/office/drawing/2010/main"/>
                </a:ext>
              </a:extLst>
            </a:blip>
            <a:srcRect/>
            <a:stretch>
              <a:fillRect/>
            </a:stretch>
          </p:blipFill>
          <p:spPr bwMode="auto">
            <a:xfrm>
              <a:off x="869" y="432"/>
              <a:ext cx="28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4" name="Picture 12" descr="五星dd"/>
            <p:cNvPicPr>
              <a:picLocks noChangeAspect="1" noChangeArrowheads="1"/>
            </p:cNvPicPr>
            <p:nvPr/>
          </p:nvPicPr>
          <p:blipFill>
            <a:blip r:embed="rId11" cstate="print">
              <a:extLst>
                <a:ext uri="{28A0092B-C50C-407E-A947-70E740481C1C}">
                  <a14:useLocalDpi xmlns:a14="http://schemas.microsoft.com/office/drawing/2010/main"/>
                </a:ext>
              </a:extLst>
            </a:blip>
            <a:srcRect/>
            <a:stretch>
              <a:fillRect/>
            </a:stretch>
          </p:blipFill>
          <p:spPr bwMode="auto">
            <a:xfrm rot="-529966">
              <a:off x="631" y="720"/>
              <a:ext cx="377"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5" name="Picture 13" descr="五星dd"/>
            <p:cNvPicPr>
              <a:picLocks noChangeAspect="1" noChangeArrowheads="1"/>
            </p:cNvPicPr>
            <p:nvPr/>
          </p:nvPicPr>
          <p:blipFill>
            <a:blip r:embed="rId12" cstate="print">
              <a:extLst>
                <a:ext uri="{28A0092B-C50C-407E-A947-70E740481C1C}">
                  <a14:useLocalDpi xmlns:a14="http://schemas.microsoft.com/office/drawing/2010/main"/>
                </a:ext>
              </a:extLst>
            </a:blip>
            <a:srcRect/>
            <a:stretch>
              <a:fillRect/>
            </a:stretch>
          </p:blipFill>
          <p:spPr bwMode="auto">
            <a:xfrm rot="880154">
              <a:off x="0" y="768"/>
              <a:ext cx="565"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矩形 1"/>
          <p:cNvSpPr/>
          <p:nvPr/>
        </p:nvSpPr>
        <p:spPr>
          <a:xfrm>
            <a:off x="3680796" y="4419093"/>
            <a:ext cx="1867819" cy="1015663"/>
          </a:xfrm>
          <a:prstGeom prst="rect">
            <a:avLst/>
          </a:prstGeom>
        </p:spPr>
        <p:txBody>
          <a:bodyPr wrap="none">
            <a:spAutoFit/>
          </a:bodyPr>
          <a:lstStyle/>
          <a:p>
            <a:pPr fontAlgn="base">
              <a:lnSpc>
                <a:spcPct val="200000"/>
              </a:lnSpc>
              <a:spcBef>
                <a:spcPct val="0"/>
              </a:spcBef>
              <a:spcAft>
                <a:spcPct val="0"/>
              </a:spcAft>
            </a:pPr>
            <a:r>
              <a:rPr lang="zh-CN" altLang="en-US" sz="2000" b="1" dirty="0" smtClean="0">
                <a:solidFill>
                  <a:schemeClr val="tx1">
                    <a:lumMod val="40000"/>
                    <a:lumOff val="60000"/>
                  </a:schemeClr>
                </a:solidFill>
                <a:latin typeface="方正大黑简体" pitchFamily="1" charset="-122"/>
                <a:ea typeface="方正大黑简体" pitchFamily="1" charset="-122"/>
              </a:rPr>
              <a:t>核</a:t>
            </a:r>
            <a:r>
              <a:rPr lang="zh-CN" altLang="en-US" sz="2000" b="1" dirty="0">
                <a:solidFill>
                  <a:schemeClr val="tx1">
                    <a:lumMod val="40000"/>
                    <a:lumOff val="60000"/>
                  </a:schemeClr>
                </a:solidFill>
                <a:latin typeface="方正大黑简体" pitchFamily="1" charset="-122"/>
                <a:ea typeface="方正大黑简体" pitchFamily="1" charset="-122"/>
              </a:rPr>
              <a:t>研院</a:t>
            </a:r>
            <a:r>
              <a:rPr lang="en-US" altLang="zh-CN" sz="2000" b="1" dirty="0">
                <a:solidFill>
                  <a:schemeClr val="tx1">
                    <a:lumMod val="40000"/>
                    <a:lumOff val="60000"/>
                  </a:schemeClr>
                </a:solidFill>
                <a:latin typeface="方正大黑简体" pitchFamily="1" charset="-122"/>
                <a:ea typeface="方正大黑简体" pitchFamily="1" charset="-122"/>
              </a:rPr>
              <a:t>105</a:t>
            </a:r>
            <a:r>
              <a:rPr lang="zh-CN" altLang="en-US" sz="2000" b="1" dirty="0" smtClean="0">
                <a:solidFill>
                  <a:schemeClr val="tx1">
                    <a:lumMod val="40000"/>
                    <a:lumOff val="60000"/>
                  </a:schemeClr>
                </a:solidFill>
                <a:latin typeface="方正大黑简体" pitchFamily="1" charset="-122"/>
                <a:ea typeface="方正大黑简体" pitchFamily="1" charset="-122"/>
              </a:rPr>
              <a:t>支部</a:t>
            </a:r>
            <a:endParaRPr lang="en-US" altLang="zh-CN" sz="2000" b="1" dirty="0" smtClean="0">
              <a:solidFill>
                <a:schemeClr val="tx1">
                  <a:lumMod val="40000"/>
                  <a:lumOff val="60000"/>
                </a:schemeClr>
              </a:solidFill>
              <a:latin typeface="方正大黑简体" pitchFamily="1" charset="-122"/>
              <a:ea typeface="方正大黑简体" pitchFamily="1" charset="-122"/>
            </a:endParaRPr>
          </a:p>
          <a:p>
            <a:pPr fontAlgn="base">
              <a:spcBef>
                <a:spcPct val="0"/>
              </a:spcBef>
              <a:spcAft>
                <a:spcPct val="0"/>
              </a:spcAft>
            </a:pPr>
            <a:r>
              <a:rPr lang="en-US" altLang="zh-CN" sz="2000" b="1" dirty="0">
                <a:solidFill>
                  <a:schemeClr val="tx1">
                    <a:lumMod val="40000"/>
                    <a:lumOff val="60000"/>
                  </a:schemeClr>
                </a:solidFill>
                <a:latin typeface="方正大黑简体" pitchFamily="1" charset="-122"/>
                <a:ea typeface="方正大黑简体" pitchFamily="1" charset="-122"/>
              </a:rPr>
              <a:t>2014</a:t>
            </a:r>
            <a:r>
              <a:rPr lang="zh-CN" altLang="en-US" sz="2000" b="1" dirty="0">
                <a:solidFill>
                  <a:schemeClr val="tx1">
                    <a:lumMod val="40000"/>
                    <a:lumOff val="60000"/>
                  </a:schemeClr>
                </a:solidFill>
                <a:latin typeface="方正大黑简体" pitchFamily="1" charset="-122"/>
                <a:ea typeface="方正大黑简体" pitchFamily="1" charset="-122"/>
              </a:rPr>
              <a:t>年</a:t>
            </a:r>
            <a:r>
              <a:rPr lang="en-US" altLang="zh-CN" sz="2000" b="1" dirty="0">
                <a:solidFill>
                  <a:schemeClr val="tx1">
                    <a:lumMod val="40000"/>
                    <a:lumOff val="60000"/>
                  </a:schemeClr>
                </a:solidFill>
                <a:latin typeface="方正大黑简体" pitchFamily="1" charset="-122"/>
                <a:ea typeface="方正大黑简体" pitchFamily="1" charset="-122"/>
              </a:rPr>
              <a:t>6</a:t>
            </a:r>
            <a:r>
              <a:rPr lang="zh-CN" altLang="en-US" sz="2000" b="1" dirty="0">
                <a:solidFill>
                  <a:schemeClr val="tx1">
                    <a:lumMod val="40000"/>
                    <a:lumOff val="60000"/>
                  </a:schemeClr>
                </a:solidFill>
                <a:latin typeface="方正大黑简体" pitchFamily="1" charset="-122"/>
                <a:ea typeface="方正大黑简体" pitchFamily="1" charset="-122"/>
              </a:rPr>
              <a:t>月</a:t>
            </a:r>
            <a:r>
              <a:rPr lang="en-US" altLang="zh-CN" sz="2000" b="1" dirty="0" smtClean="0">
                <a:solidFill>
                  <a:schemeClr val="tx1">
                    <a:lumMod val="40000"/>
                    <a:lumOff val="60000"/>
                  </a:schemeClr>
                </a:solidFill>
                <a:latin typeface="方正大黑简体" pitchFamily="1" charset="-122"/>
                <a:ea typeface="方正大黑简体" pitchFamily="1" charset="-122"/>
              </a:rPr>
              <a:t>19</a:t>
            </a:r>
            <a:r>
              <a:rPr lang="zh-CN" altLang="en-US" sz="2000" b="1" dirty="0" smtClean="0">
                <a:solidFill>
                  <a:schemeClr val="tx1">
                    <a:lumMod val="40000"/>
                    <a:lumOff val="60000"/>
                  </a:schemeClr>
                </a:solidFill>
                <a:latin typeface="方正大黑简体" pitchFamily="1" charset="-122"/>
                <a:ea typeface="方正大黑简体" pitchFamily="1" charset="-122"/>
              </a:rPr>
              <a:t>日</a:t>
            </a:r>
            <a:endParaRPr lang="zh-CN" altLang="en-US" sz="2000" b="1" dirty="0">
              <a:solidFill>
                <a:schemeClr val="tx1">
                  <a:lumMod val="40000"/>
                  <a:lumOff val="60000"/>
                </a:schemeClr>
              </a:solidFill>
              <a:latin typeface="方正大黑简体" pitchFamily="1" charset="-122"/>
              <a:ea typeface="方正大黑简体" pitchFamily="1" charset="-122"/>
            </a:endParaRPr>
          </a:p>
        </p:txBody>
      </p:sp>
    </p:spTree>
    <p:extLst>
      <p:ext uri="{BB962C8B-B14F-4D97-AF65-F5344CB8AC3E}">
        <p14:creationId xmlns:p14="http://schemas.microsoft.com/office/powerpoint/2010/main" val="4114598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调查问卷结果（</a:t>
            </a:r>
            <a:r>
              <a:rPr lang="en-US" altLang="zh-CN" dirty="0" smtClean="0"/>
              <a:t>1</a:t>
            </a:r>
            <a:r>
              <a:rPr lang="zh-CN" altLang="en-US" dirty="0" smtClean="0"/>
              <a:t>）</a:t>
            </a:r>
            <a:endParaRPr lang="zh-CN" altLang="en-US" dirty="0"/>
          </a:p>
        </p:txBody>
      </p:sp>
      <p:sp>
        <p:nvSpPr>
          <p:cNvPr id="5" name="矩形 4"/>
          <p:cNvSpPr/>
          <p:nvPr/>
        </p:nvSpPr>
        <p:spPr>
          <a:xfrm>
            <a:off x="233641" y="2034127"/>
            <a:ext cx="1800000" cy="1080000"/>
          </a:xfrm>
          <a:prstGeom prst="rect">
            <a:avLst/>
          </a:prstGeom>
        </p:spPr>
        <p:txBody>
          <a:bodyPr wrap="square">
            <a:spAutoFit/>
          </a:bodyPr>
          <a:lstStyle/>
          <a:p>
            <a:r>
              <a:rPr lang="zh-CN" altLang="zh-CN" sz="1600" dirty="0">
                <a:solidFill>
                  <a:schemeClr val="tx2">
                    <a:lumMod val="60000"/>
                    <a:lumOff val="40000"/>
                  </a:schemeClr>
                </a:solidFill>
                <a:ea typeface="宋体" panose="02010600030101010101" pitchFamily="2" charset="-122"/>
                <a:cs typeface="Times New Roman" panose="02020603050405020304" pitchFamily="18" charset="0"/>
              </a:rPr>
              <a:t>重大科研任务团队的党支部面临的共性问题</a:t>
            </a:r>
            <a:endParaRPr lang="zh-CN" altLang="en-US" sz="1600" dirty="0">
              <a:solidFill>
                <a:schemeClr val="tx2">
                  <a:lumMod val="60000"/>
                  <a:lumOff val="40000"/>
                </a:schemeClr>
              </a:solidFill>
            </a:endParaRPr>
          </a:p>
        </p:txBody>
      </p:sp>
      <p:sp>
        <p:nvSpPr>
          <p:cNvPr id="7" name="矩形 6"/>
          <p:cNvSpPr/>
          <p:nvPr/>
        </p:nvSpPr>
        <p:spPr>
          <a:xfrm>
            <a:off x="7264379" y="2015753"/>
            <a:ext cx="1439418" cy="830997"/>
          </a:xfrm>
          <a:prstGeom prst="rect">
            <a:avLst/>
          </a:prstGeom>
        </p:spPr>
        <p:txBody>
          <a:bodyPr wrap="square">
            <a:spAutoFit/>
          </a:bodyPr>
          <a:lstStyle/>
          <a:p>
            <a:r>
              <a:rPr lang="zh-CN" altLang="zh-CN" sz="1600" dirty="0">
                <a:solidFill>
                  <a:schemeClr val="tx2">
                    <a:lumMod val="60000"/>
                    <a:lumOff val="40000"/>
                  </a:schemeClr>
                </a:solidFill>
                <a:ea typeface="宋体" panose="02010600030101010101" pitchFamily="2" charset="-122"/>
                <a:cs typeface="Times New Roman" panose="02020603050405020304" pitchFamily="18" charset="0"/>
              </a:rPr>
              <a:t>党员和群众最感兴趣的支部主题活动</a:t>
            </a:r>
            <a:endParaRPr lang="zh-CN" altLang="en-US" sz="1600" dirty="0">
              <a:solidFill>
                <a:schemeClr val="tx2">
                  <a:lumMod val="60000"/>
                  <a:lumOff val="40000"/>
                </a:schemeClr>
              </a:solidFill>
            </a:endParaRPr>
          </a:p>
        </p:txBody>
      </p:sp>
      <p:sp>
        <p:nvSpPr>
          <p:cNvPr id="9" name="矩形 8"/>
          <p:cNvSpPr/>
          <p:nvPr/>
        </p:nvSpPr>
        <p:spPr>
          <a:xfrm>
            <a:off x="7226466" y="4546967"/>
            <a:ext cx="1477331" cy="584775"/>
          </a:xfrm>
          <a:prstGeom prst="rect">
            <a:avLst/>
          </a:prstGeom>
        </p:spPr>
        <p:txBody>
          <a:bodyPr wrap="square">
            <a:spAutoFit/>
          </a:bodyPr>
          <a:lstStyle/>
          <a:p>
            <a:r>
              <a:rPr lang="zh-CN" altLang="zh-CN" sz="1600" dirty="0">
                <a:solidFill>
                  <a:schemeClr val="tx2">
                    <a:lumMod val="60000"/>
                    <a:lumOff val="40000"/>
                  </a:schemeClr>
                </a:solidFill>
                <a:ea typeface="宋体" panose="02010600030101010101" pitchFamily="2" charset="-122"/>
                <a:cs typeface="Times New Roman" panose="02020603050405020304" pitchFamily="18" charset="0"/>
              </a:rPr>
              <a:t>党员</a:t>
            </a:r>
            <a:r>
              <a:rPr lang="zh-CN" altLang="zh-CN" sz="1600" dirty="0" smtClean="0">
                <a:solidFill>
                  <a:schemeClr val="tx2">
                    <a:lumMod val="60000"/>
                    <a:lumOff val="40000"/>
                  </a:schemeClr>
                </a:solidFill>
                <a:ea typeface="宋体" panose="02010600030101010101" pitchFamily="2" charset="-122"/>
                <a:cs typeface="Times New Roman" panose="02020603050405020304" pitchFamily="18" charset="0"/>
              </a:rPr>
              <a:t>组建研讨</a:t>
            </a:r>
            <a:r>
              <a:rPr lang="zh-CN" altLang="zh-CN" sz="1600" dirty="0">
                <a:solidFill>
                  <a:schemeClr val="tx2">
                    <a:lumMod val="60000"/>
                    <a:lumOff val="40000"/>
                  </a:schemeClr>
                </a:solidFill>
                <a:ea typeface="宋体" panose="02010600030101010101" pitchFamily="2" charset="-122"/>
                <a:cs typeface="Times New Roman" panose="02020603050405020304" pitchFamily="18" charset="0"/>
              </a:rPr>
              <a:t>小组的意愿</a:t>
            </a:r>
            <a:endParaRPr lang="zh-CN" altLang="en-US" sz="1600" dirty="0">
              <a:solidFill>
                <a:schemeClr val="tx2">
                  <a:lumMod val="60000"/>
                  <a:lumOff val="40000"/>
                </a:schemeClr>
              </a:solidFill>
            </a:endParaRPr>
          </a:p>
        </p:txBody>
      </p:sp>
      <p:sp>
        <p:nvSpPr>
          <p:cNvPr id="11" name="矩形 10"/>
          <p:cNvSpPr/>
          <p:nvPr/>
        </p:nvSpPr>
        <p:spPr>
          <a:xfrm>
            <a:off x="167844" y="4352322"/>
            <a:ext cx="1800000" cy="1080000"/>
          </a:xfrm>
          <a:prstGeom prst="rect">
            <a:avLst/>
          </a:prstGeom>
        </p:spPr>
        <p:txBody>
          <a:bodyPr wrap="square">
            <a:spAutoFit/>
          </a:bodyPr>
          <a:lstStyle/>
          <a:p>
            <a:r>
              <a:rPr lang="zh-CN" altLang="zh-CN" sz="1600" dirty="0">
                <a:solidFill>
                  <a:schemeClr val="tx2">
                    <a:lumMod val="60000"/>
                    <a:lumOff val="40000"/>
                  </a:schemeClr>
                </a:solidFill>
                <a:ea typeface="宋体" panose="02010600030101010101" pitchFamily="2" charset="-122"/>
                <a:cs typeface="Times New Roman" panose="02020603050405020304" pitchFamily="18" charset="0"/>
              </a:rPr>
              <a:t>适宜</a:t>
            </a:r>
            <a:r>
              <a:rPr lang="zh-CN" altLang="zh-CN" sz="1600" dirty="0" smtClean="0">
                <a:solidFill>
                  <a:schemeClr val="tx2">
                    <a:lumMod val="60000"/>
                    <a:lumOff val="40000"/>
                  </a:schemeClr>
                </a:solidFill>
                <a:ea typeface="宋体" panose="02010600030101010101" pitchFamily="2" charset="-122"/>
                <a:cs typeface="Times New Roman" panose="02020603050405020304" pitchFamily="18" charset="0"/>
              </a:rPr>
              <a:t>通过研讨</a:t>
            </a:r>
            <a:r>
              <a:rPr lang="zh-CN" altLang="zh-CN" sz="1600" dirty="0">
                <a:solidFill>
                  <a:schemeClr val="tx2">
                    <a:lumMod val="60000"/>
                    <a:lumOff val="40000"/>
                  </a:schemeClr>
                </a:solidFill>
                <a:ea typeface="宋体" panose="02010600030101010101" pitchFamily="2" charset="-122"/>
                <a:cs typeface="Times New Roman" panose="02020603050405020304" pitchFamily="18" charset="0"/>
              </a:rPr>
              <a:t>小组学习与交流的主题（调查对象：党员）</a:t>
            </a:r>
            <a:endParaRPr lang="zh-CN" altLang="en-US" sz="1600" dirty="0">
              <a:solidFill>
                <a:schemeClr val="tx2">
                  <a:lumMod val="60000"/>
                  <a:lumOff val="40000"/>
                </a:schemeClr>
              </a:solidFill>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0412" y="1278545"/>
            <a:ext cx="2631404" cy="2306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4746" y="1275672"/>
            <a:ext cx="2631404" cy="2306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40411" y="3811306"/>
            <a:ext cx="2631405" cy="2306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64746" y="3833977"/>
            <a:ext cx="2631404" cy="2306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74781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调查问卷结果（</a:t>
            </a:r>
            <a:r>
              <a:rPr lang="en-US" altLang="zh-CN" dirty="0" smtClean="0"/>
              <a:t>2</a:t>
            </a:r>
            <a:r>
              <a:rPr lang="zh-CN" altLang="en-US" dirty="0" smtClean="0"/>
              <a:t>）</a:t>
            </a:r>
            <a:endParaRPr lang="zh-CN" altLang="en-US" dirty="0"/>
          </a:p>
        </p:txBody>
      </p:sp>
      <p:sp>
        <p:nvSpPr>
          <p:cNvPr id="13" name="矩形 12"/>
          <p:cNvSpPr/>
          <p:nvPr/>
        </p:nvSpPr>
        <p:spPr>
          <a:xfrm>
            <a:off x="229280" y="2016087"/>
            <a:ext cx="1800000" cy="830997"/>
          </a:xfrm>
          <a:prstGeom prst="rect">
            <a:avLst/>
          </a:prstGeom>
        </p:spPr>
        <p:txBody>
          <a:bodyPr wrap="square">
            <a:spAutoFit/>
          </a:bodyPr>
          <a:lstStyle/>
          <a:p>
            <a:r>
              <a:rPr lang="zh-CN" altLang="zh-CN" sz="1600" dirty="0">
                <a:solidFill>
                  <a:schemeClr val="tx2">
                    <a:lumMod val="60000"/>
                    <a:lumOff val="40000"/>
                  </a:schemeClr>
                </a:solidFill>
                <a:ea typeface="宋体" panose="02010600030101010101" pitchFamily="2" charset="-122"/>
                <a:cs typeface="Times New Roman" panose="02020603050405020304" pitchFamily="18" charset="0"/>
              </a:rPr>
              <a:t>党员</a:t>
            </a:r>
            <a:r>
              <a:rPr lang="zh-CN" altLang="zh-CN" sz="1600" dirty="0" smtClean="0">
                <a:solidFill>
                  <a:schemeClr val="tx2">
                    <a:lumMod val="60000"/>
                    <a:lumOff val="40000"/>
                  </a:schemeClr>
                </a:solidFill>
                <a:ea typeface="宋体" panose="02010600030101010101" pitchFamily="2" charset="-122"/>
                <a:cs typeface="Times New Roman" panose="02020603050405020304" pitchFamily="18" charset="0"/>
              </a:rPr>
              <a:t>希望支部</a:t>
            </a:r>
            <a:r>
              <a:rPr lang="zh-CN" altLang="zh-CN" sz="1600" dirty="0">
                <a:solidFill>
                  <a:schemeClr val="tx2">
                    <a:lumMod val="60000"/>
                    <a:lumOff val="40000"/>
                  </a:schemeClr>
                </a:solidFill>
                <a:ea typeface="宋体" panose="02010600030101010101" pitchFamily="2" charset="-122"/>
                <a:cs typeface="Times New Roman" panose="02020603050405020304" pitchFamily="18" charset="0"/>
              </a:rPr>
              <a:t>建设长效学习机制的组织形式</a:t>
            </a:r>
            <a:endParaRPr lang="zh-CN" altLang="en-US" sz="1600" dirty="0">
              <a:solidFill>
                <a:schemeClr val="tx2">
                  <a:lumMod val="60000"/>
                  <a:lumOff val="40000"/>
                </a:schemeClr>
              </a:solidFill>
              <a:ea typeface="宋体" panose="02010600030101010101" pitchFamily="2" charset="-122"/>
              <a:cs typeface="Times New Roman" panose="02020603050405020304" pitchFamily="18" charset="0"/>
            </a:endParaRPr>
          </a:p>
        </p:txBody>
      </p:sp>
      <p:sp>
        <p:nvSpPr>
          <p:cNvPr id="14" name="矩形 13"/>
          <p:cNvSpPr/>
          <p:nvPr/>
        </p:nvSpPr>
        <p:spPr>
          <a:xfrm>
            <a:off x="229280" y="4247221"/>
            <a:ext cx="1800000" cy="1077218"/>
          </a:xfrm>
          <a:prstGeom prst="rect">
            <a:avLst/>
          </a:prstGeom>
        </p:spPr>
        <p:txBody>
          <a:bodyPr wrap="square">
            <a:spAutoFit/>
          </a:bodyPr>
          <a:lstStyle/>
          <a:p>
            <a:r>
              <a:rPr lang="zh-CN" altLang="zh-CN" sz="1600" dirty="0">
                <a:solidFill>
                  <a:schemeClr val="tx2">
                    <a:lumMod val="60000"/>
                    <a:lumOff val="40000"/>
                  </a:schemeClr>
                </a:solidFill>
                <a:ea typeface="宋体" panose="02010600030101010101" pitchFamily="2" charset="-122"/>
                <a:cs typeface="Times New Roman" panose="02020603050405020304" pitchFamily="18" charset="0"/>
              </a:rPr>
              <a:t>通过听取支部基于学习小组的主题报告交流</a:t>
            </a:r>
            <a:r>
              <a:rPr lang="zh-CN" altLang="zh-CN" sz="1600" dirty="0" smtClean="0">
                <a:solidFill>
                  <a:schemeClr val="tx2">
                    <a:lumMod val="60000"/>
                    <a:lumOff val="40000"/>
                  </a:schemeClr>
                </a:solidFill>
                <a:ea typeface="宋体" panose="02010600030101010101" pitchFamily="2" charset="-122"/>
                <a:cs typeface="Times New Roman" panose="02020603050405020304" pitchFamily="18" charset="0"/>
              </a:rPr>
              <a:t>活动</a:t>
            </a:r>
            <a:r>
              <a:rPr lang="zh-CN" altLang="en-US" sz="1600" dirty="0" smtClean="0">
                <a:solidFill>
                  <a:schemeClr val="tx2">
                    <a:lumMod val="60000"/>
                    <a:lumOff val="40000"/>
                  </a:schemeClr>
                </a:solidFill>
                <a:ea typeface="宋体" panose="02010600030101010101" pitchFamily="2" charset="-122"/>
                <a:cs typeface="Times New Roman" panose="02020603050405020304" pitchFamily="18" charset="0"/>
              </a:rPr>
              <a:t>的</a:t>
            </a:r>
            <a:r>
              <a:rPr lang="zh-CN" altLang="zh-CN" sz="1600" dirty="0" smtClean="0">
                <a:solidFill>
                  <a:schemeClr val="tx2">
                    <a:lumMod val="60000"/>
                    <a:lumOff val="40000"/>
                  </a:schemeClr>
                </a:solidFill>
                <a:ea typeface="宋体" panose="02010600030101010101" pitchFamily="2" charset="-122"/>
                <a:cs typeface="Times New Roman" panose="02020603050405020304" pitchFamily="18" charset="0"/>
              </a:rPr>
              <a:t>收获</a:t>
            </a:r>
            <a:endParaRPr lang="zh-CN" altLang="en-US" sz="1600" dirty="0">
              <a:solidFill>
                <a:schemeClr val="tx2">
                  <a:lumMod val="60000"/>
                  <a:lumOff val="40000"/>
                </a:schemeClr>
              </a:solidFill>
              <a:ea typeface="宋体" panose="02010600030101010101" pitchFamily="2" charset="-122"/>
              <a:cs typeface="Times New Roman" panose="02020603050405020304" pitchFamily="18"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7725" y="3735717"/>
            <a:ext cx="2628445" cy="230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矩形 14"/>
          <p:cNvSpPr/>
          <p:nvPr/>
        </p:nvSpPr>
        <p:spPr>
          <a:xfrm>
            <a:off x="7286169" y="4174001"/>
            <a:ext cx="1800001" cy="830997"/>
          </a:xfrm>
          <a:prstGeom prst="rect">
            <a:avLst/>
          </a:prstGeom>
        </p:spPr>
        <p:txBody>
          <a:bodyPr wrap="square">
            <a:spAutoFit/>
          </a:bodyPr>
          <a:lstStyle/>
          <a:p>
            <a:r>
              <a:rPr lang="en-US" altLang="zh-CN" sz="1600" dirty="0" smtClean="0">
                <a:solidFill>
                  <a:schemeClr val="tx2">
                    <a:lumMod val="60000"/>
                    <a:lumOff val="40000"/>
                  </a:schemeClr>
                </a:solidFill>
                <a:ea typeface="宋体" panose="02010600030101010101" pitchFamily="2" charset="-122"/>
                <a:cs typeface="Times New Roman" panose="02020603050405020304" pitchFamily="18" charset="0"/>
              </a:rPr>
              <a:t>“</a:t>
            </a:r>
            <a:r>
              <a:rPr lang="zh-CN" altLang="zh-CN" sz="1600" dirty="0">
                <a:solidFill>
                  <a:schemeClr val="tx2">
                    <a:lumMod val="60000"/>
                    <a:lumOff val="40000"/>
                  </a:schemeClr>
                </a:solidFill>
                <a:ea typeface="宋体" panose="02010600030101010101" pitchFamily="2" charset="-122"/>
                <a:cs typeface="Times New Roman" panose="02020603050405020304" pitchFamily="18" charset="0"/>
              </a:rPr>
              <a:t>研讨小组</a:t>
            </a:r>
            <a:r>
              <a:rPr lang="en-US" altLang="zh-CN" sz="1600" dirty="0" smtClean="0">
                <a:solidFill>
                  <a:schemeClr val="tx2">
                    <a:lumMod val="60000"/>
                    <a:lumOff val="40000"/>
                  </a:schemeClr>
                </a:solidFill>
                <a:ea typeface="宋体" panose="02010600030101010101" pitchFamily="2" charset="-122"/>
                <a:cs typeface="Times New Roman" panose="02020603050405020304" pitchFamily="18" charset="0"/>
              </a:rPr>
              <a:t>”</a:t>
            </a:r>
            <a:r>
              <a:rPr lang="zh-CN" altLang="zh-CN" sz="1600" dirty="0" smtClean="0">
                <a:solidFill>
                  <a:schemeClr val="tx2">
                    <a:lumMod val="60000"/>
                    <a:lumOff val="40000"/>
                  </a:schemeClr>
                </a:solidFill>
                <a:ea typeface="宋体" panose="02010600030101010101" pitchFamily="2" charset="-122"/>
                <a:cs typeface="Times New Roman" panose="02020603050405020304" pitchFamily="18" charset="0"/>
              </a:rPr>
              <a:t> 学习</a:t>
            </a:r>
            <a:r>
              <a:rPr lang="zh-CN" altLang="zh-CN" sz="1600" dirty="0">
                <a:solidFill>
                  <a:schemeClr val="tx2">
                    <a:lumMod val="60000"/>
                    <a:lumOff val="40000"/>
                  </a:schemeClr>
                </a:solidFill>
                <a:ea typeface="宋体" panose="02010600030101010101" pitchFamily="2" charset="-122"/>
                <a:cs typeface="Times New Roman" panose="02020603050405020304" pitchFamily="18" charset="0"/>
              </a:rPr>
              <a:t>型党组</a:t>
            </a:r>
            <a:r>
              <a:rPr lang="zh-CN" altLang="zh-CN" sz="1600" dirty="0" smtClean="0">
                <a:solidFill>
                  <a:schemeClr val="tx2">
                    <a:lumMod val="60000"/>
                    <a:lumOff val="40000"/>
                  </a:schemeClr>
                </a:solidFill>
                <a:ea typeface="宋体" panose="02010600030101010101" pitchFamily="2" charset="-122"/>
                <a:cs typeface="Times New Roman" panose="02020603050405020304" pitchFamily="18" charset="0"/>
              </a:rPr>
              <a:t>织机</a:t>
            </a:r>
            <a:r>
              <a:rPr lang="zh-CN" altLang="zh-CN" sz="1600" dirty="0">
                <a:solidFill>
                  <a:schemeClr val="tx2">
                    <a:lumMod val="60000"/>
                    <a:lumOff val="40000"/>
                  </a:schemeClr>
                </a:solidFill>
                <a:ea typeface="宋体" panose="02010600030101010101" pitchFamily="2" charset="-122"/>
                <a:cs typeface="Times New Roman" panose="02020603050405020304" pitchFamily="18" charset="0"/>
              </a:rPr>
              <a:t>制是否值得借鉴</a:t>
            </a:r>
            <a:endParaRPr lang="zh-CN" altLang="en-US" sz="1600" dirty="0">
              <a:solidFill>
                <a:schemeClr val="tx2">
                  <a:lumMod val="60000"/>
                  <a:lumOff val="40000"/>
                </a:schemeClr>
              </a:solidFill>
              <a:ea typeface="宋体" panose="02010600030101010101" pitchFamily="2" charset="-122"/>
              <a:cs typeface="Times New Roman" panose="02020603050405020304" pitchFamily="18" charset="0"/>
            </a:endParaRPr>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0628" y="1268168"/>
            <a:ext cx="2628445" cy="230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57725" y="1275421"/>
            <a:ext cx="2628445" cy="230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矩形 15"/>
          <p:cNvSpPr/>
          <p:nvPr/>
        </p:nvSpPr>
        <p:spPr>
          <a:xfrm>
            <a:off x="7286170" y="1870001"/>
            <a:ext cx="1800000" cy="830997"/>
          </a:xfrm>
          <a:prstGeom prst="rect">
            <a:avLst/>
          </a:prstGeom>
        </p:spPr>
        <p:txBody>
          <a:bodyPr wrap="square">
            <a:spAutoFit/>
          </a:bodyPr>
          <a:lstStyle/>
          <a:p>
            <a:r>
              <a:rPr lang="zh-CN" altLang="zh-CN" sz="1600" dirty="0">
                <a:solidFill>
                  <a:schemeClr val="tx2">
                    <a:lumMod val="60000"/>
                    <a:lumOff val="40000"/>
                  </a:schemeClr>
                </a:solidFill>
                <a:ea typeface="宋体" panose="02010600030101010101" pitchFamily="2" charset="-122"/>
                <a:cs typeface="Times New Roman" panose="02020603050405020304" pitchFamily="18" charset="0"/>
              </a:rPr>
              <a:t>党员</a:t>
            </a:r>
            <a:r>
              <a:rPr lang="zh-CN" altLang="zh-CN" sz="1600" dirty="0" smtClean="0">
                <a:solidFill>
                  <a:schemeClr val="tx2">
                    <a:lumMod val="60000"/>
                    <a:lumOff val="40000"/>
                  </a:schemeClr>
                </a:solidFill>
                <a:ea typeface="宋体" panose="02010600030101010101" pitchFamily="2" charset="-122"/>
                <a:cs typeface="Times New Roman" panose="02020603050405020304" pitchFamily="18" charset="0"/>
              </a:rPr>
              <a:t>希望支部</a:t>
            </a:r>
            <a:r>
              <a:rPr lang="zh-CN" altLang="zh-CN" sz="1600" dirty="0">
                <a:solidFill>
                  <a:schemeClr val="tx2">
                    <a:lumMod val="60000"/>
                    <a:lumOff val="40000"/>
                  </a:schemeClr>
                </a:solidFill>
                <a:ea typeface="宋体" panose="02010600030101010101" pitchFamily="2" charset="-122"/>
                <a:cs typeface="Times New Roman" panose="02020603050405020304" pitchFamily="18" charset="0"/>
              </a:rPr>
              <a:t>建设长效学习机制的</a:t>
            </a:r>
            <a:r>
              <a:rPr lang="zh-CN" altLang="en-US" sz="1600" dirty="0">
                <a:solidFill>
                  <a:schemeClr val="tx2">
                    <a:lumMod val="60000"/>
                    <a:lumOff val="40000"/>
                  </a:schemeClr>
                </a:solidFill>
                <a:ea typeface="宋体" panose="02010600030101010101" pitchFamily="2" charset="-122"/>
                <a:cs typeface="Times New Roman" panose="02020603050405020304" pitchFamily="18" charset="0"/>
              </a:rPr>
              <a:t>学习内容</a:t>
            </a:r>
          </a:p>
        </p:txBody>
      </p:sp>
      <p:pic>
        <p:nvPicPr>
          <p:cNvPr id="205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48018" y="3735717"/>
            <a:ext cx="2628445" cy="230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37303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探讨与交流</a:t>
            </a:r>
            <a:endParaRPr lang="zh-CN" altLang="en-US" dirty="0"/>
          </a:p>
        </p:txBody>
      </p:sp>
      <p:sp>
        <p:nvSpPr>
          <p:cNvPr id="3" name="内容占位符 2"/>
          <p:cNvSpPr>
            <a:spLocks noGrp="1"/>
          </p:cNvSpPr>
          <p:nvPr>
            <p:ph idx="1"/>
          </p:nvPr>
        </p:nvSpPr>
        <p:spPr>
          <a:xfrm>
            <a:off x="2567708" y="1256371"/>
            <a:ext cx="5947641" cy="4920592"/>
          </a:xfrm>
        </p:spPr>
        <p:txBody>
          <a:bodyPr/>
          <a:lstStyle/>
          <a:p>
            <a:pPr marL="0" indent="0">
              <a:buNone/>
            </a:pPr>
            <a:r>
              <a:rPr lang="zh-CN" altLang="en-US" dirty="0"/>
              <a:t>必需</a:t>
            </a:r>
            <a:r>
              <a:rPr lang="zh-CN" altLang="zh-CN" dirty="0" smtClean="0"/>
              <a:t>依靠</a:t>
            </a:r>
            <a:r>
              <a:rPr lang="zh-CN" altLang="zh-CN" dirty="0"/>
              <a:t>每位党员，有效的组织和调动每位</a:t>
            </a:r>
            <a:r>
              <a:rPr lang="zh-CN" altLang="zh-CN" dirty="0" smtClean="0"/>
              <a:t>党员</a:t>
            </a:r>
            <a:r>
              <a:rPr lang="zh-CN" altLang="en-US" dirty="0" smtClean="0"/>
              <a:t>。</a:t>
            </a:r>
            <a:r>
              <a:rPr lang="en-US" altLang="zh-CN" dirty="0" smtClean="0"/>
              <a:t>——</a:t>
            </a:r>
            <a:r>
              <a:rPr lang="zh-CN" altLang="en-US" dirty="0" smtClean="0"/>
              <a:t>这也是最大的挑战。</a:t>
            </a:r>
            <a:endParaRPr lang="en-US" altLang="zh-CN" dirty="0" smtClean="0"/>
          </a:p>
          <a:p>
            <a:endParaRPr lang="en-US" altLang="zh-CN" dirty="0"/>
          </a:p>
          <a:p>
            <a:endParaRPr lang="en-US" altLang="zh-CN" dirty="0" smtClean="0"/>
          </a:p>
          <a:p>
            <a:endParaRPr lang="zh-CN" altLang="en-US" dirty="0"/>
          </a:p>
          <a:p>
            <a:endParaRPr lang="zh-CN" altLang="en-US" dirty="0"/>
          </a:p>
        </p:txBody>
      </p:sp>
      <p:pic>
        <p:nvPicPr>
          <p:cNvPr id="1028" name="Picture 4" descr="挑战"/>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628650" y="1256371"/>
            <a:ext cx="1766700" cy="1697969"/>
          </a:xfrm>
          <a:prstGeom prst="rect">
            <a:avLst/>
          </a:prstGeom>
          <a:noFill/>
          <a:extLst>
            <a:ext uri="{909E8E84-426E-40DD-AFC4-6F175D3DCCD1}">
              <a14:hiddenFill xmlns:a14="http://schemas.microsoft.com/office/drawing/2010/main">
                <a:solidFill>
                  <a:srgbClr val="FFFFFF"/>
                </a:solidFill>
              </a14:hiddenFill>
            </a:ext>
          </a:extLst>
        </p:spPr>
      </p:pic>
      <p:sp>
        <p:nvSpPr>
          <p:cNvPr id="7" name="内容占位符 2"/>
          <p:cNvSpPr txBox="1">
            <a:spLocks/>
          </p:cNvSpPr>
          <p:nvPr/>
        </p:nvSpPr>
        <p:spPr>
          <a:xfrm>
            <a:off x="628650" y="2997436"/>
            <a:ext cx="7886700" cy="3052382"/>
          </a:xfrm>
          <a:prstGeom prst="rect">
            <a:avLst/>
          </a:prstGeom>
        </p:spPr>
        <p:txBody>
          <a:bodyPr/>
          <a:lstStyle>
            <a:lvl1pPr marL="342900" indent="-342900" algn="just" rtl="0" eaLnBrk="1" fontAlgn="base" hangingPunct="0">
              <a:spcBef>
                <a:spcPct val="20000"/>
              </a:spcBef>
              <a:spcAft>
                <a:spcPct val="0"/>
              </a:spcAft>
              <a:buChar char="•"/>
              <a:defRPr sz="3200" kern="1200">
                <a:solidFill>
                  <a:srgbClr val="000000"/>
                </a:solidFill>
                <a:latin typeface="+mn-lt"/>
                <a:ea typeface="+mn-ea"/>
                <a:cs typeface="+mn-cs"/>
              </a:defRPr>
            </a:lvl1pPr>
            <a:lvl2pPr marL="742950" indent="-285750" algn="just" rtl="0" eaLnBrk="1" fontAlgn="base" hangingPunct="0">
              <a:spcBef>
                <a:spcPct val="20000"/>
              </a:spcBef>
              <a:spcAft>
                <a:spcPct val="0"/>
              </a:spcAft>
              <a:buChar char="–"/>
              <a:defRPr sz="2800" kern="1200">
                <a:solidFill>
                  <a:srgbClr val="000000"/>
                </a:solidFill>
                <a:latin typeface="+mn-lt"/>
                <a:ea typeface="+mn-ea"/>
                <a:cs typeface="+mn-cs"/>
              </a:defRPr>
            </a:lvl2pPr>
            <a:lvl3pPr marL="1143000" indent="-228600" algn="just" rtl="0" eaLnBrk="1" fontAlgn="base" hangingPunct="0">
              <a:spcBef>
                <a:spcPct val="20000"/>
              </a:spcBef>
              <a:spcAft>
                <a:spcPct val="0"/>
              </a:spcAft>
              <a:buChar char="•"/>
              <a:defRPr sz="2400" kern="1200">
                <a:solidFill>
                  <a:srgbClr val="000000"/>
                </a:solidFill>
                <a:latin typeface="+mn-lt"/>
                <a:ea typeface="+mn-ea"/>
                <a:cs typeface="+mn-cs"/>
              </a:defRPr>
            </a:lvl3pPr>
            <a:lvl4pPr marL="1600200" indent="-228600" algn="just" rtl="0" eaLnBrk="1" fontAlgn="base" hangingPunct="0">
              <a:spcBef>
                <a:spcPct val="20000"/>
              </a:spcBef>
              <a:spcAft>
                <a:spcPct val="0"/>
              </a:spcAft>
              <a:buChar char="–"/>
              <a:defRPr sz="2000" kern="1200">
                <a:solidFill>
                  <a:srgbClr val="000000"/>
                </a:solidFill>
                <a:latin typeface="+mn-lt"/>
                <a:ea typeface="+mn-ea"/>
                <a:cs typeface="+mn-cs"/>
              </a:defRPr>
            </a:lvl4pPr>
            <a:lvl5pPr marL="2057400" indent="-228600" algn="just" rtl="0" eaLnBrk="1" fontAlgn="base" hangingPunct="0">
              <a:spcBef>
                <a:spcPct val="20000"/>
              </a:spcBef>
              <a:spcAft>
                <a:spcPct val="0"/>
              </a:spcAft>
              <a:buChar char="»"/>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200000"/>
              </a:lnSpc>
              <a:buFontTx/>
              <a:buNone/>
            </a:pPr>
            <a:r>
              <a:rPr lang="zh-CN" altLang="en-US" dirty="0" smtClean="0"/>
              <a:t>怎么让每个党员都动起来</a:t>
            </a:r>
            <a:endParaRPr lang="en-US" altLang="zh-CN" dirty="0" smtClean="0"/>
          </a:p>
          <a:p>
            <a:r>
              <a:rPr lang="zh-CN" altLang="en-US" dirty="0" smtClean="0"/>
              <a:t>廉颇不老</a:t>
            </a:r>
            <a:endParaRPr lang="en-US" altLang="zh-CN" dirty="0"/>
          </a:p>
          <a:p>
            <a:r>
              <a:rPr lang="zh-CN" altLang="en-US" dirty="0" smtClean="0"/>
              <a:t>外来和尚</a:t>
            </a:r>
            <a:endParaRPr lang="en-US" altLang="zh-CN" dirty="0" smtClean="0"/>
          </a:p>
          <a:p>
            <a:r>
              <a:rPr lang="zh-CN" altLang="en-US" dirty="0" smtClean="0"/>
              <a:t>因</a:t>
            </a:r>
            <a:r>
              <a:rPr lang="zh-CN" altLang="en-US" dirty="0"/>
              <a:t>材施</a:t>
            </a:r>
            <a:r>
              <a:rPr lang="zh-CN" altLang="en-US" dirty="0" smtClean="0"/>
              <a:t>“要”</a:t>
            </a:r>
            <a:endParaRPr lang="en-US" altLang="zh-CN" dirty="0" smtClean="0"/>
          </a:p>
          <a:p>
            <a:endParaRPr lang="zh-CN" altLang="en-US" dirty="0"/>
          </a:p>
        </p:txBody>
      </p:sp>
      <p:pic>
        <p:nvPicPr>
          <p:cNvPr id="8" name="图片 7"/>
          <p:cNvPicPr>
            <a:picLocks noChangeAspect="1"/>
          </p:cNvPicPr>
          <p:nvPr/>
        </p:nvPicPr>
        <p:blipFill>
          <a:blip r:embed="rId4" cstate="print">
            <a:clrChange>
              <a:clrFrom>
                <a:srgbClr val="FEFEFE"/>
              </a:clrFrom>
              <a:clrTo>
                <a:srgbClr val="FEFEFE">
                  <a:alpha val="0"/>
                </a:srgbClr>
              </a:clrTo>
            </a:clrChange>
            <a:extLst>
              <a:ext uri="{28A0092B-C50C-407E-A947-70E740481C1C}">
                <a14:useLocalDpi xmlns:a14="http://schemas.microsoft.com/office/drawing/2010/main"/>
              </a:ext>
            </a:extLst>
          </a:blip>
          <a:stretch>
            <a:fillRect/>
          </a:stretch>
        </p:blipFill>
        <p:spPr>
          <a:xfrm>
            <a:off x="4957615" y="3162923"/>
            <a:ext cx="1539449" cy="1332878"/>
          </a:xfrm>
          <a:prstGeom prst="rect">
            <a:avLst/>
          </a:prstGeom>
        </p:spPr>
      </p:pic>
    </p:spTree>
    <p:extLst>
      <p:ext uri="{BB962C8B-B14F-4D97-AF65-F5344CB8AC3E}">
        <p14:creationId xmlns:p14="http://schemas.microsoft.com/office/powerpoint/2010/main" val="473639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50"/>
                                        <p:tgtEl>
                                          <p:spTgt spid="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25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fade">
                                      <p:cBhvr>
                                        <p:cTn id="15" dur="250"/>
                                        <p:tgtEl>
                                          <p:spTgt spid="7">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xEl>
                                              <p:pRg st="2" end="2"/>
                                            </p:txEl>
                                          </p:spTgt>
                                        </p:tgtEl>
                                        <p:attrNameLst>
                                          <p:attrName>style.visibility</p:attrName>
                                        </p:attrNameLst>
                                      </p:cBhvr>
                                      <p:to>
                                        <p:strVal val="visible"/>
                                      </p:to>
                                    </p:set>
                                    <p:animEffect transition="in" filter="fade">
                                      <p:cBhvr>
                                        <p:cTn id="20" dur="250"/>
                                        <p:tgtEl>
                                          <p:spTgt spid="7">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Effect transition="in" filter="fade">
                                      <p:cBhvr>
                                        <p:cTn id="25" dur="25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a:xfrm>
            <a:off x="628650" y="2434021"/>
            <a:ext cx="7886700" cy="2558496"/>
          </a:xfrm>
          <a:prstGeom prst="rect">
            <a:avLst/>
          </a:prstGeom>
        </p:spPr>
        <p:txBody>
          <a:bodyPr/>
          <a:lstStyle>
            <a:lvl1pPr marL="342900" indent="-342900" algn="just" rtl="0" eaLnBrk="1" fontAlgn="base" hangingPunct="0">
              <a:spcBef>
                <a:spcPct val="20000"/>
              </a:spcBef>
              <a:spcAft>
                <a:spcPct val="0"/>
              </a:spcAft>
              <a:buChar char="•"/>
              <a:defRPr sz="3200" kern="1200">
                <a:solidFill>
                  <a:srgbClr val="000000"/>
                </a:solidFill>
                <a:latin typeface="+mn-lt"/>
                <a:ea typeface="+mn-ea"/>
                <a:cs typeface="+mn-cs"/>
              </a:defRPr>
            </a:lvl1pPr>
            <a:lvl2pPr marL="742950" indent="-285750" algn="just" rtl="0" eaLnBrk="1" fontAlgn="base" hangingPunct="0">
              <a:spcBef>
                <a:spcPct val="20000"/>
              </a:spcBef>
              <a:spcAft>
                <a:spcPct val="0"/>
              </a:spcAft>
              <a:buChar char="–"/>
              <a:defRPr sz="2800" kern="1200">
                <a:solidFill>
                  <a:srgbClr val="000000"/>
                </a:solidFill>
                <a:latin typeface="+mn-lt"/>
                <a:ea typeface="+mn-ea"/>
                <a:cs typeface="+mn-cs"/>
              </a:defRPr>
            </a:lvl2pPr>
            <a:lvl3pPr marL="1143000" indent="-228600" algn="just" rtl="0" eaLnBrk="1" fontAlgn="base" hangingPunct="0">
              <a:spcBef>
                <a:spcPct val="20000"/>
              </a:spcBef>
              <a:spcAft>
                <a:spcPct val="0"/>
              </a:spcAft>
              <a:buChar char="•"/>
              <a:defRPr sz="2400" kern="1200">
                <a:solidFill>
                  <a:srgbClr val="000000"/>
                </a:solidFill>
                <a:latin typeface="+mn-lt"/>
                <a:ea typeface="+mn-ea"/>
                <a:cs typeface="+mn-cs"/>
              </a:defRPr>
            </a:lvl3pPr>
            <a:lvl4pPr marL="1600200" indent="-228600" algn="just" rtl="0" eaLnBrk="1" fontAlgn="base" hangingPunct="0">
              <a:spcBef>
                <a:spcPct val="20000"/>
              </a:spcBef>
              <a:spcAft>
                <a:spcPct val="0"/>
              </a:spcAft>
              <a:buChar char="–"/>
              <a:defRPr sz="2000" kern="1200">
                <a:solidFill>
                  <a:srgbClr val="000000"/>
                </a:solidFill>
                <a:latin typeface="+mn-lt"/>
                <a:ea typeface="+mn-ea"/>
                <a:cs typeface="+mn-cs"/>
              </a:defRPr>
            </a:lvl4pPr>
            <a:lvl5pPr marL="2057400" indent="-228600" algn="just" rtl="0" eaLnBrk="1" fontAlgn="base" hangingPunct="0">
              <a:spcBef>
                <a:spcPct val="20000"/>
              </a:spcBef>
              <a:spcAft>
                <a:spcPct val="0"/>
              </a:spcAft>
              <a:buChar char="»"/>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smtClean="0"/>
              <a:t>传统（制度）的力量（组织形式）</a:t>
            </a:r>
            <a:endParaRPr lang="en-US" altLang="zh-CN" dirty="0" smtClean="0"/>
          </a:p>
          <a:p>
            <a:endParaRPr lang="zh-CN" altLang="en-US" dirty="0"/>
          </a:p>
        </p:txBody>
      </p:sp>
      <p:sp>
        <p:nvSpPr>
          <p:cNvPr id="2" name="标题 1"/>
          <p:cNvSpPr>
            <a:spLocks noGrp="1"/>
          </p:cNvSpPr>
          <p:nvPr>
            <p:ph type="title"/>
          </p:nvPr>
        </p:nvSpPr>
        <p:spPr/>
        <p:txBody>
          <a:bodyPr/>
          <a:lstStyle/>
          <a:p>
            <a:r>
              <a:rPr lang="zh-CN" altLang="en-US" dirty="0"/>
              <a:t>探讨与交流</a:t>
            </a:r>
          </a:p>
        </p:txBody>
      </p:sp>
      <p:sp>
        <p:nvSpPr>
          <p:cNvPr id="3" name="内容占位符 2"/>
          <p:cNvSpPr>
            <a:spLocks noGrp="1"/>
          </p:cNvSpPr>
          <p:nvPr>
            <p:ph idx="1"/>
          </p:nvPr>
        </p:nvSpPr>
        <p:spPr>
          <a:xfrm>
            <a:off x="628650" y="1256371"/>
            <a:ext cx="7185314" cy="1366756"/>
          </a:xfrm>
        </p:spPr>
        <p:txBody>
          <a:bodyPr/>
          <a:lstStyle/>
          <a:p>
            <a:pPr marL="0" indent="0">
              <a:buNone/>
            </a:pPr>
            <a:r>
              <a:rPr lang="zh-CN" altLang="en-US" dirty="0"/>
              <a:t>如何通过课题的开展调动全体支部党员的积极性，促进支部建设和党员成长</a:t>
            </a:r>
          </a:p>
        </p:txBody>
      </p:sp>
      <p:pic>
        <p:nvPicPr>
          <p:cNvPr id="4" name="图片 3"/>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a:ext>
            </a:extLst>
          </a:blip>
          <a:stretch>
            <a:fillRect/>
          </a:stretch>
        </p:blipFill>
        <p:spPr>
          <a:xfrm>
            <a:off x="7604551" y="1092822"/>
            <a:ext cx="1539449" cy="1332878"/>
          </a:xfrm>
          <a:prstGeom prst="rect">
            <a:avLst/>
          </a:prstGeom>
        </p:spPr>
      </p:pic>
      <p:grpSp>
        <p:nvGrpSpPr>
          <p:cNvPr id="10" name="组合 9"/>
          <p:cNvGrpSpPr/>
          <p:nvPr/>
        </p:nvGrpSpPr>
        <p:grpSpPr>
          <a:xfrm>
            <a:off x="1108374" y="2828353"/>
            <a:ext cx="7481444" cy="1845247"/>
            <a:chOff x="1108374" y="3096202"/>
            <a:chExt cx="6844145" cy="1238515"/>
          </a:xfrm>
        </p:grpSpPr>
        <p:pic>
          <p:nvPicPr>
            <p:cNvPr id="7" name="矩形 14"/>
            <p:cNvPicPr>
              <a:picLocks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1108374" y="3096202"/>
              <a:ext cx="6844145" cy="1238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p:cNvSpPr/>
            <p:nvPr/>
          </p:nvSpPr>
          <p:spPr>
            <a:xfrm>
              <a:off x="1378798" y="3258702"/>
              <a:ext cx="6382326" cy="888282"/>
            </a:xfrm>
            <a:prstGeom prst="rect">
              <a:avLst/>
            </a:prstGeom>
          </p:spPr>
          <p:txBody>
            <a:bodyPr wrap="square">
              <a:spAutoFit/>
            </a:bodyPr>
            <a:lstStyle/>
            <a:p>
              <a:r>
                <a:rPr lang="en-US" altLang="zh-CN" sz="1600" dirty="0" smtClean="0">
                  <a:solidFill>
                    <a:schemeClr val="tx2"/>
                  </a:solidFill>
                </a:rPr>
                <a:t>2011</a:t>
              </a:r>
              <a:r>
                <a:rPr lang="zh-CN" altLang="zh-CN" sz="1600" dirty="0" smtClean="0">
                  <a:solidFill>
                    <a:schemeClr val="tx2"/>
                  </a:solidFill>
                </a:rPr>
                <a:t>年 “核能与我”</a:t>
              </a:r>
              <a:r>
                <a:rPr lang="zh-CN" altLang="zh-CN" sz="1600" dirty="0">
                  <a:solidFill>
                    <a:schemeClr val="tx2"/>
                  </a:solidFill>
                </a:rPr>
                <a:t>主题</a:t>
              </a:r>
              <a:r>
                <a:rPr lang="zh-CN" altLang="zh-CN" sz="1600" dirty="0" smtClean="0">
                  <a:solidFill>
                    <a:schemeClr val="tx2"/>
                  </a:solidFill>
                </a:rPr>
                <a:t>交流</a:t>
              </a:r>
              <a:r>
                <a:rPr lang="zh-CN" altLang="en-US" sz="1600" dirty="0" smtClean="0">
                  <a:solidFill>
                    <a:schemeClr val="tx2"/>
                  </a:solidFill>
                </a:rPr>
                <a:t>系列</a:t>
              </a:r>
              <a:r>
                <a:rPr lang="zh-CN" altLang="zh-CN" sz="1600" dirty="0" smtClean="0">
                  <a:solidFill>
                    <a:schemeClr val="tx2"/>
                  </a:solidFill>
                </a:rPr>
                <a:t>活动。</a:t>
              </a:r>
              <a:endParaRPr lang="en-US" altLang="zh-CN" sz="1600" dirty="0" smtClean="0">
                <a:solidFill>
                  <a:schemeClr val="tx2"/>
                </a:solidFill>
              </a:endParaRPr>
            </a:p>
            <a:p>
              <a:r>
                <a:rPr lang="en-US" altLang="zh-CN" sz="1600" dirty="0" smtClean="0">
                  <a:solidFill>
                    <a:schemeClr val="tx2"/>
                  </a:solidFill>
                </a:rPr>
                <a:t>2012</a:t>
              </a:r>
              <a:r>
                <a:rPr lang="zh-CN" altLang="zh-CN" sz="1600" dirty="0" smtClean="0">
                  <a:solidFill>
                    <a:schemeClr val="tx2"/>
                  </a:solidFill>
                </a:rPr>
                <a:t>年 “</a:t>
              </a:r>
              <a:r>
                <a:rPr lang="zh-CN" altLang="zh-CN" sz="1600" dirty="0">
                  <a:solidFill>
                    <a:schemeClr val="tx2"/>
                  </a:solidFill>
                </a:rPr>
                <a:t>互学共进传帮带，服务师生促发展”服务师生员工特色</a:t>
              </a:r>
              <a:r>
                <a:rPr lang="zh-CN" altLang="zh-CN" sz="1600" dirty="0" smtClean="0">
                  <a:solidFill>
                    <a:schemeClr val="tx2"/>
                  </a:solidFill>
                </a:rPr>
                <a:t>活动。</a:t>
              </a:r>
              <a:endParaRPr lang="en-US" altLang="zh-CN" sz="1600" dirty="0" smtClean="0">
                <a:solidFill>
                  <a:schemeClr val="tx2"/>
                </a:solidFill>
              </a:endParaRPr>
            </a:p>
            <a:p>
              <a:r>
                <a:rPr lang="en-US" altLang="zh-CN" sz="1600" dirty="0" smtClean="0">
                  <a:solidFill>
                    <a:schemeClr val="tx2"/>
                  </a:solidFill>
                </a:rPr>
                <a:t>2013</a:t>
              </a:r>
              <a:r>
                <a:rPr lang="zh-CN" altLang="en-US" sz="1600" dirty="0">
                  <a:solidFill>
                    <a:schemeClr val="tx2"/>
                  </a:solidFill>
                </a:rPr>
                <a:t>年“创新学习内容和组织的学习</a:t>
              </a:r>
              <a:r>
                <a:rPr lang="zh-CN" altLang="en-US" sz="1600" dirty="0" smtClean="0">
                  <a:solidFill>
                    <a:schemeClr val="tx2"/>
                  </a:solidFill>
                </a:rPr>
                <a:t>型党支部</a:t>
              </a:r>
              <a:r>
                <a:rPr lang="zh-CN" altLang="en-US" sz="1600" dirty="0">
                  <a:solidFill>
                    <a:schemeClr val="tx2"/>
                  </a:solidFill>
                </a:rPr>
                <a:t>建设及其长效机制</a:t>
              </a:r>
              <a:r>
                <a:rPr lang="zh-CN" altLang="en-US" sz="1600" dirty="0" smtClean="0">
                  <a:solidFill>
                    <a:schemeClr val="tx2"/>
                  </a:solidFill>
                </a:rPr>
                <a:t>”调研课题。</a:t>
              </a:r>
              <a:endParaRPr lang="en-US" altLang="zh-CN" sz="1600" dirty="0" smtClean="0">
                <a:solidFill>
                  <a:schemeClr val="tx2"/>
                </a:solidFill>
              </a:endParaRPr>
            </a:p>
            <a:p>
              <a:r>
                <a:rPr lang="en-US" altLang="zh-CN" sz="1600" dirty="0" smtClean="0">
                  <a:solidFill>
                    <a:schemeClr val="tx2"/>
                  </a:solidFill>
                </a:rPr>
                <a:t>2011</a:t>
              </a:r>
              <a:r>
                <a:rPr lang="zh-CN" altLang="en-US" sz="1600" dirty="0" smtClean="0">
                  <a:solidFill>
                    <a:schemeClr val="tx2"/>
                  </a:solidFill>
                </a:rPr>
                <a:t>年至今已组织</a:t>
              </a:r>
              <a:r>
                <a:rPr lang="en-US" altLang="zh-CN" sz="1600" dirty="0" smtClean="0">
                  <a:solidFill>
                    <a:schemeClr val="tx2"/>
                  </a:solidFill>
                </a:rPr>
                <a:t>13</a:t>
              </a:r>
              <a:r>
                <a:rPr lang="zh-CN" altLang="en-US" sz="1600" dirty="0" smtClean="0">
                  <a:solidFill>
                    <a:schemeClr val="tx2"/>
                  </a:solidFill>
                </a:rPr>
                <a:t>次主题报告。</a:t>
              </a:r>
              <a:endParaRPr lang="en-US" altLang="zh-CN" sz="1600" dirty="0" smtClean="0">
                <a:solidFill>
                  <a:schemeClr val="tx2"/>
                </a:solidFill>
              </a:endParaRPr>
            </a:p>
            <a:p>
              <a:r>
                <a:rPr lang="en-US" altLang="zh-CN" sz="1600" dirty="0">
                  <a:solidFill>
                    <a:schemeClr val="tx2"/>
                  </a:solidFill>
                </a:rPr>
                <a:t>2014</a:t>
              </a:r>
              <a:r>
                <a:rPr lang="zh-CN" altLang="en-US" sz="1600" dirty="0" smtClean="0">
                  <a:solidFill>
                    <a:schemeClr val="tx2"/>
                  </a:solidFill>
                </a:rPr>
                <a:t>年</a:t>
              </a:r>
              <a:r>
                <a:rPr lang="en-US" altLang="zh-CN" sz="1600" dirty="0" smtClean="0">
                  <a:solidFill>
                    <a:schemeClr val="tx2"/>
                  </a:solidFill>
                </a:rPr>
                <a:t>……</a:t>
              </a:r>
              <a:endParaRPr lang="en-US" altLang="zh-CN" sz="1600" dirty="0">
                <a:solidFill>
                  <a:schemeClr val="tx2"/>
                </a:solidFill>
              </a:endParaRPr>
            </a:p>
          </p:txBody>
        </p:sp>
      </p:grpSp>
      <p:grpSp>
        <p:nvGrpSpPr>
          <p:cNvPr id="11" name="组合 10"/>
          <p:cNvGrpSpPr/>
          <p:nvPr/>
        </p:nvGrpSpPr>
        <p:grpSpPr>
          <a:xfrm>
            <a:off x="1108374" y="5100489"/>
            <a:ext cx="6844145" cy="1069399"/>
            <a:chOff x="1108374" y="4888056"/>
            <a:chExt cx="6844145" cy="1069399"/>
          </a:xfrm>
        </p:grpSpPr>
        <p:pic>
          <p:nvPicPr>
            <p:cNvPr id="8" name="矩形 14"/>
            <p:cNvPicPr>
              <a:picLocks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1108374" y="4888056"/>
              <a:ext cx="6844145" cy="1069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矩形 8"/>
            <p:cNvSpPr/>
            <p:nvPr/>
          </p:nvSpPr>
          <p:spPr>
            <a:xfrm>
              <a:off x="1413175" y="5131061"/>
              <a:ext cx="6179117" cy="584775"/>
            </a:xfrm>
            <a:prstGeom prst="rect">
              <a:avLst/>
            </a:prstGeom>
          </p:spPr>
          <p:txBody>
            <a:bodyPr wrap="square">
              <a:spAutoFit/>
            </a:bodyPr>
            <a:lstStyle/>
            <a:p>
              <a:r>
                <a:rPr lang="zh-CN" altLang="en-US" sz="1600" dirty="0" smtClean="0">
                  <a:solidFill>
                    <a:schemeClr val="tx2"/>
                  </a:solidFill>
                </a:rPr>
                <a:t>加强党员教育：热点解读，浓缩精华。</a:t>
              </a:r>
              <a:endParaRPr lang="en-US" altLang="zh-CN" sz="1600" dirty="0" smtClean="0">
                <a:solidFill>
                  <a:schemeClr val="tx2"/>
                </a:solidFill>
              </a:endParaRPr>
            </a:p>
            <a:p>
              <a:r>
                <a:rPr lang="zh-CN" altLang="en-US" sz="1600" dirty="0" smtClean="0">
                  <a:solidFill>
                    <a:schemeClr val="tx2"/>
                  </a:solidFill>
                </a:rPr>
                <a:t>凝聚团队力量：透过科研工程类的报告，交流青年教师发展问题。</a:t>
              </a:r>
              <a:endParaRPr lang="en-US" altLang="zh-CN" sz="1600" dirty="0" smtClean="0">
                <a:solidFill>
                  <a:schemeClr val="tx2"/>
                </a:solidFill>
              </a:endParaRPr>
            </a:p>
          </p:txBody>
        </p:sp>
      </p:grpSp>
      <p:sp>
        <p:nvSpPr>
          <p:cNvPr id="12" name="内容占位符 2"/>
          <p:cNvSpPr txBox="1">
            <a:spLocks/>
          </p:cNvSpPr>
          <p:nvPr/>
        </p:nvSpPr>
        <p:spPr>
          <a:xfrm>
            <a:off x="624035" y="4587909"/>
            <a:ext cx="7886700" cy="662307"/>
          </a:xfrm>
          <a:prstGeom prst="rect">
            <a:avLst/>
          </a:prstGeom>
        </p:spPr>
        <p:txBody>
          <a:bodyPr/>
          <a:lstStyle>
            <a:lvl1pPr marL="342900" indent="-342900" algn="just" rtl="0" eaLnBrk="1" fontAlgn="base" hangingPunct="0">
              <a:spcBef>
                <a:spcPct val="20000"/>
              </a:spcBef>
              <a:spcAft>
                <a:spcPct val="0"/>
              </a:spcAft>
              <a:buChar char="•"/>
              <a:defRPr sz="3200" kern="1200">
                <a:solidFill>
                  <a:srgbClr val="000000"/>
                </a:solidFill>
                <a:latin typeface="+mn-lt"/>
                <a:ea typeface="+mn-ea"/>
                <a:cs typeface="+mn-cs"/>
              </a:defRPr>
            </a:lvl1pPr>
            <a:lvl2pPr marL="742950" indent="-285750" algn="just" rtl="0" eaLnBrk="1" fontAlgn="base" hangingPunct="0">
              <a:spcBef>
                <a:spcPct val="20000"/>
              </a:spcBef>
              <a:spcAft>
                <a:spcPct val="0"/>
              </a:spcAft>
              <a:buChar char="–"/>
              <a:defRPr sz="2800" kern="1200">
                <a:solidFill>
                  <a:srgbClr val="000000"/>
                </a:solidFill>
                <a:latin typeface="+mn-lt"/>
                <a:ea typeface="+mn-ea"/>
                <a:cs typeface="+mn-cs"/>
              </a:defRPr>
            </a:lvl2pPr>
            <a:lvl3pPr marL="1143000" indent="-228600" algn="just" rtl="0" eaLnBrk="1" fontAlgn="base" hangingPunct="0">
              <a:spcBef>
                <a:spcPct val="20000"/>
              </a:spcBef>
              <a:spcAft>
                <a:spcPct val="0"/>
              </a:spcAft>
              <a:buChar char="•"/>
              <a:defRPr sz="2400" kern="1200">
                <a:solidFill>
                  <a:srgbClr val="000000"/>
                </a:solidFill>
                <a:latin typeface="+mn-lt"/>
                <a:ea typeface="+mn-ea"/>
                <a:cs typeface="+mn-cs"/>
              </a:defRPr>
            </a:lvl3pPr>
            <a:lvl4pPr marL="1600200" indent="-228600" algn="just" rtl="0" eaLnBrk="1" fontAlgn="base" hangingPunct="0">
              <a:spcBef>
                <a:spcPct val="20000"/>
              </a:spcBef>
              <a:spcAft>
                <a:spcPct val="0"/>
              </a:spcAft>
              <a:buChar char="–"/>
              <a:defRPr sz="2000" kern="1200">
                <a:solidFill>
                  <a:srgbClr val="000000"/>
                </a:solidFill>
                <a:latin typeface="+mn-lt"/>
                <a:ea typeface="+mn-ea"/>
                <a:cs typeface="+mn-cs"/>
              </a:defRPr>
            </a:lvl4pPr>
            <a:lvl5pPr marL="2057400" indent="-228600" algn="just" rtl="0" eaLnBrk="1" fontAlgn="base" hangingPunct="0">
              <a:spcBef>
                <a:spcPct val="20000"/>
              </a:spcBef>
              <a:spcAft>
                <a:spcPct val="0"/>
              </a:spcAft>
              <a:buChar char="»"/>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smtClean="0"/>
              <a:t>想支部成员之所想（学习内容）</a:t>
            </a:r>
            <a:endParaRPr lang="en-US" altLang="zh-CN" dirty="0" smtClean="0"/>
          </a:p>
          <a:p>
            <a:endParaRPr lang="zh-CN" altLang="en-US" dirty="0"/>
          </a:p>
        </p:txBody>
      </p:sp>
    </p:spTree>
    <p:extLst>
      <p:ext uri="{BB962C8B-B14F-4D97-AF65-F5344CB8AC3E}">
        <p14:creationId xmlns:p14="http://schemas.microsoft.com/office/powerpoint/2010/main" val="11304996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25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fade">
                                      <p:cBhvr>
                                        <p:cTn id="15" dur="250"/>
                                        <p:tgtEl>
                                          <p:spTgt spid="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anim calcmode="lin" valueType="num">
                                      <p:cBhvr>
                                        <p:cTn id="21" dur="500" fill="hold"/>
                                        <p:tgtEl>
                                          <p:spTgt spid="10"/>
                                        </p:tgtEl>
                                        <p:attrNameLst>
                                          <p:attrName>ppt_x</p:attrName>
                                        </p:attrNameLst>
                                      </p:cBhvr>
                                      <p:tavLst>
                                        <p:tav tm="0">
                                          <p:val>
                                            <p:strVal val="#ppt_x"/>
                                          </p:val>
                                        </p:tav>
                                        <p:tav tm="100000">
                                          <p:val>
                                            <p:strVal val="#ppt_x"/>
                                          </p:val>
                                        </p:tav>
                                      </p:tavLst>
                                    </p:anim>
                                    <p:anim calcmode="lin" valueType="num">
                                      <p:cBhvr>
                                        <p:cTn id="22" dur="5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xEl>
                                              <p:pRg st="0" end="0"/>
                                            </p:txEl>
                                          </p:spTgt>
                                        </p:tgtEl>
                                        <p:attrNameLst>
                                          <p:attrName>style.visibility</p:attrName>
                                        </p:attrNameLst>
                                      </p:cBhvr>
                                      <p:to>
                                        <p:strVal val="visible"/>
                                      </p:to>
                                    </p:set>
                                    <p:animEffect transition="in" filter="fade">
                                      <p:cBhvr>
                                        <p:cTn id="27" dur="250"/>
                                        <p:tgtEl>
                                          <p:spTgt spid="12">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7" presetClass="entr" presetSubtype="0"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1000"/>
                                        <p:tgtEl>
                                          <p:spTgt spid="11"/>
                                        </p:tgtEl>
                                      </p:cBhvr>
                                    </p:animEffect>
                                    <p:anim calcmode="lin" valueType="num">
                                      <p:cBhvr>
                                        <p:cTn id="33" dur="1000" fill="hold"/>
                                        <p:tgtEl>
                                          <p:spTgt spid="11"/>
                                        </p:tgtEl>
                                        <p:attrNameLst>
                                          <p:attrName>ppt_x</p:attrName>
                                        </p:attrNameLst>
                                      </p:cBhvr>
                                      <p:tavLst>
                                        <p:tav tm="0">
                                          <p:val>
                                            <p:strVal val="#ppt_x"/>
                                          </p:val>
                                        </p:tav>
                                        <p:tav tm="100000">
                                          <p:val>
                                            <p:strVal val="#ppt_x"/>
                                          </p:val>
                                        </p:tav>
                                      </p:tavLst>
                                    </p:anim>
                                    <p:anim calcmode="lin" valueType="num">
                                      <p:cBhvr>
                                        <p:cTn id="3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nchor="t">
            <a:noAutofit/>
          </a:bodyPr>
          <a:lstStyle/>
          <a:p>
            <a:pPr algn="ctr"/>
            <a:r>
              <a:rPr lang="zh-CN" altLang="en-US" sz="4800" dirty="0" smtClean="0">
                <a:solidFill>
                  <a:schemeClr val="tx1">
                    <a:lumMod val="20000"/>
                    <a:lumOff val="80000"/>
                  </a:schemeClr>
                </a:solidFill>
              </a:rPr>
              <a:t>感谢校党委组织部的资助！</a:t>
            </a:r>
            <a:r>
              <a:rPr lang="en-US" altLang="zh-CN" sz="4800" dirty="0" smtClean="0">
                <a:solidFill>
                  <a:schemeClr val="tx1">
                    <a:lumMod val="20000"/>
                    <a:lumOff val="80000"/>
                  </a:schemeClr>
                </a:solidFill>
              </a:rPr>
              <a:t/>
            </a:r>
            <a:br>
              <a:rPr lang="en-US" altLang="zh-CN" sz="4800" dirty="0" smtClean="0">
                <a:solidFill>
                  <a:schemeClr val="tx1">
                    <a:lumMod val="20000"/>
                    <a:lumOff val="80000"/>
                  </a:schemeClr>
                </a:solidFill>
              </a:rPr>
            </a:br>
            <a:r>
              <a:rPr lang="zh-CN" altLang="en-US" sz="4800" dirty="0" smtClean="0">
                <a:solidFill>
                  <a:schemeClr val="tx1">
                    <a:lumMod val="20000"/>
                    <a:lumOff val="80000"/>
                  </a:schemeClr>
                </a:solidFill>
              </a:rPr>
              <a:t>感谢核研院党委</a:t>
            </a:r>
            <a:r>
              <a:rPr lang="zh-CN" altLang="en-US" sz="4800" dirty="0">
                <a:solidFill>
                  <a:schemeClr val="tx1">
                    <a:lumMod val="20000"/>
                    <a:lumOff val="80000"/>
                  </a:schemeClr>
                </a:solidFill>
              </a:rPr>
              <a:t>的</a:t>
            </a:r>
            <a:r>
              <a:rPr lang="zh-CN" altLang="en-US" sz="4800" dirty="0" smtClean="0">
                <a:solidFill>
                  <a:schemeClr val="tx1">
                    <a:lumMod val="20000"/>
                    <a:lumOff val="80000"/>
                  </a:schemeClr>
                </a:solidFill>
              </a:rPr>
              <a:t>支持</a:t>
            </a:r>
            <a:r>
              <a:rPr lang="en-US" altLang="zh-CN" sz="4800" dirty="0" smtClean="0">
                <a:solidFill>
                  <a:schemeClr val="tx1">
                    <a:lumMod val="20000"/>
                    <a:lumOff val="80000"/>
                  </a:schemeClr>
                </a:solidFill>
              </a:rPr>
              <a:t/>
            </a:r>
            <a:br>
              <a:rPr lang="en-US" altLang="zh-CN" sz="4800" dirty="0" smtClean="0">
                <a:solidFill>
                  <a:schemeClr val="tx1">
                    <a:lumMod val="20000"/>
                    <a:lumOff val="80000"/>
                  </a:schemeClr>
                </a:solidFill>
              </a:rPr>
            </a:br>
            <a:r>
              <a:rPr lang="zh-CN" altLang="en-US" sz="4800" dirty="0" smtClean="0">
                <a:solidFill>
                  <a:schemeClr val="tx1">
                    <a:lumMod val="20000"/>
                    <a:lumOff val="80000"/>
                  </a:schemeClr>
                </a:solidFill>
              </a:rPr>
              <a:t>和各兄弟支部的帮助！</a:t>
            </a:r>
            <a:endParaRPr lang="zh-CN" altLang="en-US" sz="4800" dirty="0">
              <a:solidFill>
                <a:schemeClr val="tx1">
                  <a:lumMod val="20000"/>
                  <a:lumOff val="80000"/>
                </a:schemeClr>
              </a:solidFill>
            </a:endParaRPr>
          </a:p>
        </p:txBody>
      </p:sp>
      <p:sp>
        <p:nvSpPr>
          <p:cNvPr id="5" name="文本占位符 4"/>
          <p:cNvSpPr>
            <a:spLocks noGrp="1"/>
          </p:cNvSpPr>
          <p:nvPr>
            <p:ph type="body" idx="1"/>
          </p:nvPr>
        </p:nvSpPr>
        <p:spPr/>
        <p:txBody>
          <a:bodyPr/>
          <a:lstStyle/>
          <a:p>
            <a:pPr algn="ctr"/>
            <a:r>
              <a:rPr lang="zh-CN" altLang="en-US" sz="7200" dirty="0">
                <a:solidFill>
                  <a:srgbClr val="002060"/>
                </a:solidFill>
              </a:rPr>
              <a:t>敬请批评指正！</a:t>
            </a:r>
          </a:p>
        </p:txBody>
      </p:sp>
    </p:spTree>
    <p:extLst>
      <p:ext uri="{BB962C8B-B14F-4D97-AF65-F5344CB8AC3E}">
        <p14:creationId xmlns:p14="http://schemas.microsoft.com/office/powerpoint/2010/main" val="253699616"/>
      </p:ext>
    </p:extLst>
  </p:cSld>
  <p:clrMapOvr>
    <a:masterClrMapping/>
  </p:clrMapOvr>
  <p:transition spd="slow">
    <p:cover dir="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支部基本情况</a:t>
            </a:r>
            <a:endParaRPr lang="zh-CN" altLang="en-US" dirty="0"/>
          </a:p>
        </p:txBody>
      </p:sp>
      <p:sp>
        <p:nvSpPr>
          <p:cNvPr id="3" name="内容占位符 2"/>
          <p:cNvSpPr>
            <a:spLocks noGrp="1"/>
          </p:cNvSpPr>
          <p:nvPr>
            <p:ph idx="1"/>
          </p:nvPr>
        </p:nvSpPr>
        <p:spPr>
          <a:xfrm>
            <a:off x="628650" y="1256371"/>
            <a:ext cx="7783830" cy="4920592"/>
          </a:xfrm>
        </p:spPr>
        <p:txBody>
          <a:bodyPr>
            <a:noAutofit/>
          </a:bodyPr>
          <a:lstStyle/>
          <a:p>
            <a:pPr marL="0" indent="0">
              <a:buNone/>
            </a:pPr>
            <a:r>
              <a:rPr lang="zh-CN" altLang="zh-CN" dirty="0" smtClean="0"/>
              <a:t>核</a:t>
            </a:r>
            <a:r>
              <a:rPr lang="zh-CN" altLang="zh-CN" dirty="0"/>
              <a:t>研</a:t>
            </a:r>
            <a:r>
              <a:rPr lang="zh-CN" altLang="zh-CN" dirty="0" smtClean="0"/>
              <a:t>院</a:t>
            </a:r>
            <a:r>
              <a:rPr lang="zh-CN" altLang="en-US" dirty="0" smtClean="0"/>
              <a:t>反应堆装备研究</a:t>
            </a:r>
            <a:r>
              <a:rPr lang="zh-CN" altLang="zh-CN" dirty="0" smtClean="0"/>
              <a:t>室</a:t>
            </a:r>
            <a:r>
              <a:rPr lang="zh-CN" altLang="en-US" dirty="0" smtClean="0"/>
              <a:t>（</a:t>
            </a:r>
            <a:r>
              <a:rPr lang="en-US" altLang="zh-CN" dirty="0" smtClean="0"/>
              <a:t>105</a:t>
            </a:r>
            <a:r>
              <a:rPr lang="zh-CN" altLang="en-US" dirty="0" smtClean="0"/>
              <a:t>）</a:t>
            </a:r>
            <a:r>
              <a:rPr lang="zh-CN" altLang="zh-CN" dirty="0" smtClean="0"/>
              <a:t>党支部</a:t>
            </a:r>
            <a:endParaRPr lang="en-US" altLang="zh-CN" dirty="0"/>
          </a:p>
          <a:p>
            <a:r>
              <a:rPr lang="zh-CN" altLang="zh-CN" sz="2800" dirty="0" smtClean="0"/>
              <a:t>承担</a:t>
            </a:r>
            <a:r>
              <a:rPr lang="zh-CN" altLang="en-US" sz="2800" dirty="0" smtClean="0"/>
              <a:t>大型</a:t>
            </a:r>
            <a:r>
              <a:rPr lang="zh-CN" altLang="zh-CN" sz="2800" dirty="0" smtClean="0"/>
              <a:t>科研任务</a:t>
            </a:r>
            <a:endParaRPr lang="en-US" altLang="zh-CN" sz="2800" dirty="0" smtClean="0"/>
          </a:p>
          <a:p>
            <a:r>
              <a:rPr lang="zh-CN" altLang="zh-CN" sz="2800" dirty="0" smtClean="0"/>
              <a:t>支部</a:t>
            </a:r>
            <a:r>
              <a:rPr lang="zh-CN" altLang="zh-CN" sz="2800" dirty="0"/>
              <a:t>成员</a:t>
            </a:r>
            <a:r>
              <a:rPr lang="en-US" altLang="zh-CN" sz="2800" dirty="0"/>
              <a:t>17</a:t>
            </a:r>
            <a:r>
              <a:rPr lang="zh-CN" altLang="zh-CN" sz="2800" dirty="0" smtClean="0"/>
              <a:t>人</a:t>
            </a:r>
            <a:r>
              <a:rPr lang="zh-CN" altLang="en-US" sz="2800" dirty="0" smtClean="0"/>
              <a:t>，非党员约</a:t>
            </a:r>
            <a:r>
              <a:rPr lang="en-US" altLang="zh-CN" sz="2800" dirty="0" smtClean="0"/>
              <a:t>15</a:t>
            </a:r>
            <a:r>
              <a:rPr lang="zh-CN" altLang="en-US" sz="2800" dirty="0" smtClean="0"/>
              <a:t>人</a:t>
            </a:r>
            <a:endParaRPr lang="en-US" altLang="zh-CN" sz="2800" dirty="0"/>
          </a:p>
          <a:p>
            <a:r>
              <a:rPr lang="en-US" altLang="zh-CN" sz="2800" dirty="0" smtClean="0"/>
              <a:t>2</a:t>
            </a:r>
            <a:r>
              <a:rPr lang="zh-CN" altLang="zh-CN" sz="2800" dirty="0" smtClean="0"/>
              <a:t>个反应堆</a:t>
            </a:r>
            <a:r>
              <a:rPr lang="zh-CN" altLang="en-US" sz="2800" dirty="0" smtClean="0"/>
              <a:t>工程</a:t>
            </a:r>
            <a:endParaRPr lang="en-US" altLang="zh-CN" sz="2800" dirty="0" smtClean="0"/>
          </a:p>
          <a:p>
            <a:r>
              <a:rPr lang="en-US" altLang="zh-CN" sz="2800" dirty="0" smtClean="0"/>
              <a:t>5</a:t>
            </a:r>
            <a:r>
              <a:rPr lang="zh-CN" altLang="zh-CN" sz="2800" dirty="0" smtClean="0"/>
              <a:t>个</a:t>
            </a:r>
            <a:r>
              <a:rPr lang="zh-CN" altLang="en-US" sz="2800" dirty="0" smtClean="0"/>
              <a:t>重要</a:t>
            </a:r>
            <a:r>
              <a:rPr lang="zh-CN" altLang="zh-CN" sz="2800" dirty="0" smtClean="0"/>
              <a:t>系统的设计</a:t>
            </a:r>
            <a:r>
              <a:rPr lang="zh-CN" altLang="en-US" sz="2800" dirty="0" smtClean="0"/>
              <a:t>和</a:t>
            </a:r>
            <a:r>
              <a:rPr lang="zh-CN" altLang="zh-CN" sz="2800" dirty="0" smtClean="0"/>
              <a:t>研究</a:t>
            </a:r>
            <a:endParaRPr lang="en-US" altLang="zh-CN" dirty="0" smtClean="0"/>
          </a:p>
        </p:txBody>
      </p:sp>
      <p:pic>
        <p:nvPicPr>
          <p:cNvPr id="6" name="图片 5"/>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536705" y="3995028"/>
            <a:ext cx="4350119" cy="210097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2"/>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t="7039" b="3650"/>
          <a:stretch/>
        </p:blipFill>
        <p:spPr bwMode="auto">
          <a:xfrm>
            <a:off x="609599" y="4001208"/>
            <a:ext cx="3743325" cy="20947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
        <p:nvSpPr>
          <p:cNvPr id="5" name="文本框 4"/>
          <p:cNvSpPr txBox="1"/>
          <p:nvPr/>
        </p:nvSpPr>
        <p:spPr>
          <a:xfrm>
            <a:off x="1304924" y="6176963"/>
            <a:ext cx="2352674" cy="369332"/>
          </a:xfrm>
          <a:prstGeom prst="rect">
            <a:avLst/>
          </a:prstGeom>
          <a:noFill/>
        </p:spPr>
        <p:txBody>
          <a:bodyPr wrap="square" rtlCol="0">
            <a:spAutoFit/>
          </a:bodyPr>
          <a:lstStyle/>
          <a:p>
            <a:pPr algn="ctr"/>
            <a:r>
              <a:rPr lang="zh-CN" altLang="en-US" dirty="0" smtClean="0">
                <a:solidFill>
                  <a:srgbClr val="0070C0"/>
                </a:solidFill>
              </a:rPr>
              <a:t>高温气冷堆示范工程</a:t>
            </a:r>
            <a:endParaRPr lang="zh-CN" altLang="en-US" dirty="0">
              <a:solidFill>
                <a:srgbClr val="0070C0"/>
              </a:solidFill>
            </a:endParaRPr>
          </a:p>
        </p:txBody>
      </p:sp>
      <p:sp>
        <p:nvSpPr>
          <p:cNvPr id="8" name="文本框 7"/>
          <p:cNvSpPr txBox="1"/>
          <p:nvPr/>
        </p:nvSpPr>
        <p:spPr>
          <a:xfrm>
            <a:off x="5514446" y="6176963"/>
            <a:ext cx="2352674" cy="369332"/>
          </a:xfrm>
          <a:prstGeom prst="rect">
            <a:avLst/>
          </a:prstGeom>
          <a:noFill/>
        </p:spPr>
        <p:txBody>
          <a:bodyPr wrap="square" rtlCol="0">
            <a:spAutoFit/>
          </a:bodyPr>
          <a:lstStyle/>
          <a:p>
            <a:pPr algn="ctr"/>
            <a:r>
              <a:rPr lang="en-US" altLang="zh-CN" dirty="0" smtClean="0">
                <a:solidFill>
                  <a:srgbClr val="0070C0"/>
                </a:solidFill>
              </a:rPr>
              <a:t>105</a:t>
            </a:r>
            <a:r>
              <a:rPr lang="zh-CN" altLang="en-US" dirty="0" smtClean="0">
                <a:solidFill>
                  <a:srgbClr val="0070C0"/>
                </a:solidFill>
              </a:rPr>
              <a:t>室</a:t>
            </a:r>
            <a:endParaRPr lang="zh-CN" altLang="en-US" dirty="0">
              <a:solidFill>
                <a:srgbClr val="0070C0"/>
              </a:solidFill>
            </a:endParaRPr>
          </a:p>
        </p:txBody>
      </p:sp>
    </p:spTree>
    <p:extLst>
      <p:ext uri="{BB962C8B-B14F-4D97-AF65-F5344CB8AC3E}">
        <p14:creationId xmlns:p14="http://schemas.microsoft.com/office/powerpoint/2010/main" val="38699808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选题背景</a:t>
            </a:r>
            <a:r>
              <a:rPr lang="zh-CN" altLang="en-US" dirty="0"/>
              <a:t>和目的</a:t>
            </a:r>
          </a:p>
        </p:txBody>
      </p:sp>
      <p:sp>
        <p:nvSpPr>
          <p:cNvPr id="3" name="内容占位符 2"/>
          <p:cNvSpPr>
            <a:spLocks noGrp="1"/>
          </p:cNvSpPr>
          <p:nvPr>
            <p:ph idx="1"/>
          </p:nvPr>
        </p:nvSpPr>
        <p:spPr/>
        <p:txBody>
          <a:bodyPr>
            <a:noAutofit/>
          </a:bodyPr>
          <a:lstStyle/>
          <a:p>
            <a:pPr marL="0" indent="0">
              <a:buNone/>
            </a:pPr>
            <a:r>
              <a:rPr lang="zh-CN" altLang="zh-CN" dirty="0"/>
              <a:t>工科院系基层</a:t>
            </a:r>
            <a:r>
              <a:rPr lang="zh-CN" altLang="en-US" dirty="0"/>
              <a:t>党支部</a:t>
            </a:r>
            <a:r>
              <a:rPr lang="zh-CN" altLang="en-US" dirty="0" smtClean="0"/>
              <a:t>的普遍难题：</a:t>
            </a:r>
            <a:endParaRPr lang="en-US" altLang="zh-CN" dirty="0" smtClean="0"/>
          </a:p>
          <a:p>
            <a:r>
              <a:rPr lang="zh-CN" altLang="zh-CN" dirty="0" smtClean="0"/>
              <a:t>教工科研任务繁重</a:t>
            </a:r>
            <a:endParaRPr lang="en-US" altLang="zh-CN" dirty="0" smtClean="0"/>
          </a:p>
          <a:p>
            <a:r>
              <a:rPr lang="zh-CN" altLang="en-US" dirty="0"/>
              <a:t>担心</a:t>
            </a:r>
            <a:r>
              <a:rPr lang="zh-CN" altLang="en-US" dirty="0" smtClean="0"/>
              <a:t>组织生活影响中心工作</a:t>
            </a:r>
            <a:endParaRPr lang="en-US" altLang="zh-CN" dirty="0" smtClean="0"/>
          </a:p>
        </p:txBody>
      </p:sp>
      <p:pic>
        <p:nvPicPr>
          <p:cNvPr id="1030" name="Picture 6" descr="http://img.zhongguowangshi.com/HotNewsPicPath/201312/20131217104248_8434.jpg"/>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6921165" y="1256371"/>
            <a:ext cx="2138290" cy="206289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nvGrpSpPr>
          <p:cNvPr id="19" name="组合 18"/>
          <p:cNvGrpSpPr/>
          <p:nvPr/>
        </p:nvGrpSpPr>
        <p:grpSpPr>
          <a:xfrm>
            <a:off x="4762895" y="4072523"/>
            <a:ext cx="2652209" cy="1175387"/>
            <a:chOff x="2643635" y="4072523"/>
            <a:chExt cx="2652209" cy="1175387"/>
          </a:xfrm>
        </p:grpSpPr>
        <p:pic>
          <p:nvPicPr>
            <p:cNvPr id="17" name="图片 16"/>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2643635" y="4390945"/>
              <a:ext cx="1769680" cy="763653"/>
            </a:xfrm>
            <a:prstGeom prst="rect">
              <a:avLst/>
            </a:prstGeom>
          </p:spPr>
        </p:pic>
        <p:sp>
          <p:nvSpPr>
            <p:cNvPr id="4" name="矩形 3"/>
            <p:cNvSpPr/>
            <p:nvPr/>
          </p:nvSpPr>
          <p:spPr>
            <a:xfrm>
              <a:off x="2848023" y="4592733"/>
              <a:ext cx="1338828" cy="369332"/>
            </a:xfrm>
            <a:prstGeom prst="rect">
              <a:avLst/>
            </a:prstGeom>
          </p:spPr>
          <p:txBody>
            <a:bodyPr wrap="none">
              <a:spAutoFit/>
            </a:bodyPr>
            <a:lstStyle/>
            <a:p>
              <a:r>
                <a:rPr lang="zh-CN" altLang="en-US" dirty="0" smtClean="0">
                  <a:solidFill>
                    <a:srgbClr val="002060"/>
                  </a:solidFill>
                </a:rPr>
                <a:t>没时间</a:t>
              </a:r>
              <a:r>
                <a:rPr lang="en-US" altLang="zh-CN" dirty="0" smtClean="0">
                  <a:solidFill>
                    <a:srgbClr val="002060"/>
                  </a:solidFill>
                </a:rPr>
                <a:t>……</a:t>
              </a:r>
              <a:endParaRPr lang="zh-CN" altLang="en-US" dirty="0">
                <a:solidFill>
                  <a:srgbClr val="002060"/>
                </a:solidFill>
              </a:endParaRPr>
            </a:p>
          </p:txBody>
        </p:sp>
        <p:pic>
          <p:nvPicPr>
            <p:cNvPr id="9" name="图片 8"/>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329415" y="4072523"/>
              <a:ext cx="966429" cy="1175387"/>
            </a:xfrm>
            <a:prstGeom prst="rect">
              <a:avLst/>
            </a:prstGeom>
          </p:spPr>
        </p:pic>
      </p:grpSp>
      <p:grpSp>
        <p:nvGrpSpPr>
          <p:cNvPr id="21" name="组合 20"/>
          <p:cNvGrpSpPr/>
          <p:nvPr/>
        </p:nvGrpSpPr>
        <p:grpSpPr>
          <a:xfrm>
            <a:off x="4439679" y="5293443"/>
            <a:ext cx="2959402" cy="1140560"/>
            <a:chOff x="2320419" y="5293443"/>
            <a:chExt cx="2959402" cy="1140560"/>
          </a:xfrm>
        </p:grpSpPr>
        <p:pic>
          <p:nvPicPr>
            <p:cNvPr id="22" name="图片 21"/>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2320419" y="5619002"/>
              <a:ext cx="2145817" cy="763653"/>
            </a:xfrm>
            <a:prstGeom prst="rect">
              <a:avLst/>
            </a:prstGeom>
          </p:spPr>
        </p:pic>
        <p:sp>
          <p:nvSpPr>
            <p:cNvPr id="5" name="矩形 4"/>
            <p:cNvSpPr/>
            <p:nvPr/>
          </p:nvSpPr>
          <p:spPr>
            <a:xfrm>
              <a:off x="2434911" y="5769962"/>
              <a:ext cx="1800493" cy="369332"/>
            </a:xfrm>
            <a:prstGeom prst="rect">
              <a:avLst/>
            </a:prstGeom>
          </p:spPr>
          <p:txBody>
            <a:bodyPr wrap="none">
              <a:spAutoFit/>
            </a:bodyPr>
            <a:lstStyle/>
            <a:p>
              <a:r>
                <a:rPr lang="zh-CN" altLang="en-US" dirty="0" smtClean="0">
                  <a:solidFill>
                    <a:srgbClr val="002060"/>
                  </a:solidFill>
                </a:rPr>
                <a:t>活还忙不完</a:t>
              </a:r>
              <a:r>
                <a:rPr lang="en-US" altLang="zh-CN" dirty="0" smtClean="0">
                  <a:solidFill>
                    <a:srgbClr val="002060"/>
                  </a:solidFill>
                </a:rPr>
                <a:t>……</a:t>
              </a:r>
              <a:endParaRPr lang="en-US" altLang="zh-CN" dirty="0">
                <a:solidFill>
                  <a:srgbClr val="002060"/>
                </a:solidFill>
              </a:endParaRPr>
            </a:p>
          </p:txBody>
        </p:sp>
        <p:pic>
          <p:nvPicPr>
            <p:cNvPr id="10" name="图片 9"/>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4348219" y="5293443"/>
              <a:ext cx="931602" cy="1140560"/>
            </a:xfrm>
            <a:prstGeom prst="rect">
              <a:avLst/>
            </a:prstGeom>
          </p:spPr>
        </p:pic>
      </p:grpSp>
      <p:grpSp>
        <p:nvGrpSpPr>
          <p:cNvPr id="18" name="组合 17"/>
          <p:cNvGrpSpPr/>
          <p:nvPr/>
        </p:nvGrpSpPr>
        <p:grpSpPr>
          <a:xfrm>
            <a:off x="1521503" y="3097453"/>
            <a:ext cx="3964897" cy="1184093"/>
            <a:chOff x="768470" y="3097453"/>
            <a:chExt cx="3964897" cy="1184093"/>
          </a:xfrm>
        </p:grpSpPr>
        <p:pic>
          <p:nvPicPr>
            <p:cNvPr id="16" name="图片 15"/>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1753491" y="3263900"/>
              <a:ext cx="2979876" cy="821019"/>
            </a:xfrm>
            <a:prstGeom prst="rect">
              <a:avLst/>
            </a:prstGeom>
          </p:spPr>
        </p:pic>
        <p:pic>
          <p:nvPicPr>
            <p:cNvPr id="8" name="图片 7"/>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768470" y="3097453"/>
              <a:ext cx="992549" cy="1184093"/>
            </a:xfrm>
            <a:prstGeom prst="rect">
              <a:avLst/>
            </a:prstGeom>
          </p:spPr>
        </p:pic>
        <p:sp>
          <p:nvSpPr>
            <p:cNvPr id="14" name="矩形 13"/>
            <p:cNvSpPr/>
            <p:nvPr/>
          </p:nvSpPr>
          <p:spPr>
            <a:xfrm>
              <a:off x="1967088" y="3507262"/>
              <a:ext cx="2627642" cy="369332"/>
            </a:xfrm>
            <a:prstGeom prst="rect">
              <a:avLst/>
            </a:prstGeom>
          </p:spPr>
          <p:txBody>
            <a:bodyPr wrap="none">
              <a:spAutoFit/>
            </a:bodyPr>
            <a:lstStyle/>
            <a:p>
              <a:r>
                <a:rPr lang="zh-CN" altLang="en-US" dirty="0" smtClean="0">
                  <a:solidFill>
                    <a:srgbClr val="002060"/>
                  </a:solidFill>
                </a:rPr>
                <a:t>准备下</a:t>
              </a:r>
              <a:r>
                <a:rPr lang="zh-CN" altLang="en-US" dirty="0" smtClean="0">
                  <a:solidFill>
                    <a:srgbClr val="002060"/>
                  </a:solidFill>
                </a:rPr>
                <a:t>周一开组织生活</a:t>
              </a:r>
              <a:r>
                <a:rPr lang="en-US" altLang="zh-CN" dirty="0" smtClean="0">
                  <a:solidFill>
                    <a:srgbClr val="002060"/>
                  </a:solidFill>
                </a:rPr>
                <a:t>~</a:t>
              </a:r>
              <a:endParaRPr lang="zh-CN" altLang="en-US" dirty="0">
                <a:solidFill>
                  <a:srgbClr val="002060"/>
                </a:solidFill>
              </a:endParaRPr>
            </a:p>
          </p:txBody>
        </p:sp>
      </p:grpSp>
    </p:spTree>
    <p:extLst>
      <p:ext uri="{BB962C8B-B14F-4D97-AF65-F5344CB8AC3E}">
        <p14:creationId xmlns:p14="http://schemas.microsoft.com/office/powerpoint/2010/main" val="38699808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left)">
                                      <p:cBhvr>
                                        <p:cTn id="15" dur="250"/>
                                        <p:tgtEl>
                                          <p:spTgt spid="18"/>
                                        </p:tgtEl>
                                      </p:cBhvr>
                                    </p:animEffect>
                                  </p:childTnLst>
                                </p:cTn>
                              </p:par>
                            </p:childTnLst>
                          </p:cTn>
                        </p:par>
                        <p:par>
                          <p:cTn id="16" fill="hold">
                            <p:stCondLst>
                              <p:cond delay="250"/>
                            </p:stCondLst>
                            <p:childTnLst>
                              <p:par>
                                <p:cTn id="17" presetID="10" presetClass="entr" presetSubtype="0" fill="hold" nodeType="afterEffect">
                                  <p:stCondLst>
                                    <p:cond delay="75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childTnLst>
                          </p:cTn>
                        </p:par>
                        <p:par>
                          <p:cTn id="20" fill="hold">
                            <p:stCondLst>
                              <p:cond delay="1500"/>
                            </p:stCondLst>
                            <p:childTnLst>
                              <p:par>
                                <p:cTn id="21" presetID="10" presetClass="entr" presetSubtype="0" fill="hold" nodeType="afterEffect">
                                  <p:stCondLst>
                                    <p:cond delay="50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选题背景</a:t>
            </a:r>
            <a:r>
              <a:rPr lang="zh-CN" altLang="en-US" dirty="0"/>
              <a:t>和目的</a:t>
            </a:r>
          </a:p>
        </p:txBody>
      </p:sp>
      <p:sp>
        <p:nvSpPr>
          <p:cNvPr id="3" name="内容占位符 2"/>
          <p:cNvSpPr>
            <a:spLocks noGrp="1"/>
          </p:cNvSpPr>
          <p:nvPr>
            <p:ph idx="1"/>
          </p:nvPr>
        </p:nvSpPr>
        <p:spPr/>
        <p:txBody>
          <a:bodyPr>
            <a:noAutofit/>
          </a:bodyPr>
          <a:lstStyle/>
          <a:p>
            <a:pPr marL="0" indent="0">
              <a:buNone/>
            </a:pPr>
            <a:r>
              <a:rPr lang="zh-CN" altLang="zh-CN" dirty="0"/>
              <a:t>工科院系基层</a:t>
            </a:r>
            <a:r>
              <a:rPr lang="zh-CN" altLang="en-US" dirty="0"/>
              <a:t>党支部</a:t>
            </a:r>
            <a:r>
              <a:rPr lang="zh-CN" altLang="en-US" dirty="0" smtClean="0"/>
              <a:t>的愿景</a:t>
            </a:r>
            <a:endParaRPr lang="en-US" altLang="zh-CN" dirty="0" smtClean="0"/>
          </a:p>
        </p:txBody>
      </p:sp>
      <p:pic>
        <p:nvPicPr>
          <p:cNvPr id="4" name="图片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416344" y="2644736"/>
            <a:ext cx="2053119" cy="2053119"/>
          </a:xfrm>
          <a:prstGeom prst="rect">
            <a:avLst/>
          </a:prstGeom>
        </p:spPr>
      </p:pic>
      <p:sp>
        <p:nvSpPr>
          <p:cNvPr id="5" name="矩形 4"/>
          <p:cNvSpPr/>
          <p:nvPr/>
        </p:nvSpPr>
        <p:spPr>
          <a:xfrm>
            <a:off x="5642930" y="2493572"/>
            <a:ext cx="3012141" cy="954107"/>
          </a:xfrm>
          <a:prstGeom prst="rect">
            <a:avLst/>
          </a:prstGeom>
        </p:spPr>
        <p:txBody>
          <a:bodyPr wrap="square">
            <a:spAutoFit/>
          </a:bodyPr>
          <a:lstStyle/>
          <a:p>
            <a:r>
              <a:rPr lang="zh-CN" altLang="zh-CN" sz="2800" dirty="0" smtClean="0">
                <a:solidFill>
                  <a:srgbClr val="002060"/>
                </a:solidFill>
              </a:rPr>
              <a:t>搞好</a:t>
            </a:r>
            <a:r>
              <a:rPr lang="zh-CN" altLang="zh-CN" sz="2800" dirty="0">
                <a:solidFill>
                  <a:srgbClr val="002060"/>
                </a:solidFill>
              </a:rPr>
              <a:t>自身建设、加强党员教育</a:t>
            </a:r>
            <a:endParaRPr lang="en-US" altLang="zh-CN" sz="2800" dirty="0">
              <a:solidFill>
                <a:srgbClr val="002060"/>
              </a:solidFill>
            </a:endParaRPr>
          </a:p>
        </p:txBody>
      </p:sp>
      <p:sp>
        <p:nvSpPr>
          <p:cNvPr id="6" name="矩形 5"/>
          <p:cNvSpPr/>
          <p:nvPr/>
        </p:nvSpPr>
        <p:spPr>
          <a:xfrm>
            <a:off x="804687" y="2493572"/>
            <a:ext cx="2412786" cy="1384995"/>
          </a:xfrm>
          <a:prstGeom prst="rect">
            <a:avLst/>
          </a:prstGeom>
        </p:spPr>
        <p:txBody>
          <a:bodyPr wrap="square">
            <a:spAutoFit/>
          </a:bodyPr>
          <a:lstStyle/>
          <a:p>
            <a:r>
              <a:rPr lang="zh-CN" altLang="zh-CN" sz="2800" dirty="0" smtClean="0">
                <a:solidFill>
                  <a:srgbClr val="002060"/>
                </a:solidFill>
              </a:rPr>
              <a:t>凝聚团队</a:t>
            </a:r>
            <a:r>
              <a:rPr lang="en-US" altLang="zh-CN" sz="2800" dirty="0" smtClean="0">
                <a:solidFill>
                  <a:srgbClr val="002060"/>
                </a:solidFill>
              </a:rPr>
              <a:t/>
            </a:r>
            <a:br>
              <a:rPr lang="en-US" altLang="zh-CN" sz="2800" dirty="0" smtClean="0">
                <a:solidFill>
                  <a:srgbClr val="002060"/>
                </a:solidFill>
              </a:rPr>
            </a:br>
            <a:r>
              <a:rPr lang="zh-CN" altLang="zh-CN" sz="2800" dirty="0" smtClean="0">
                <a:solidFill>
                  <a:srgbClr val="002060"/>
                </a:solidFill>
              </a:rPr>
              <a:t>共同</a:t>
            </a:r>
            <a:r>
              <a:rPr lang="zh-CN" altLang="zh-CN" sz="2800" dirty="0">
                <a:solidFill>
                  <a:srgbClr val="002060"/>
                </a:solidFill>
              </a:rPr>
              <a:t>努力做好院系中心</a:t>
            </a:r>
            <a:r>
              <a:rPr lang="zh-CN" altLang="zh-CN" sz="2800" dirty="0" smtClean="0">
                <a:solidFill>
                  <a:srgbClr val="002060"/>
                </a:solidFill>
              </a:rPr>
              <a:t>工作</a:t>
            </a:r>
            <a:endParaRPr lang="en-US" altLang="zh-CN" sz="2800" dirty="0">
              <a:solidFill>
                <a:srgbClr val="002060"/>
              </a:solidFill>
            </a:endParaRPr>
          </a:p>
        </p:txBody>
      </p:sp>
      <p:sp>
        <p:nvSpPr>
          <p:cNvPr id="7" name="矩形 6"/>
          <p:cNvSpPr/>
          <p:nvPr/>
        </p:nvSpPr>
        <p:spPr>
          <a:xfrm>
            <a:off x="2555206" y="4801957"/>
            <a:ext cx="3775393" cy="954107"/>
          </a:xfrm>
          <a:prstGeom prst="rect">
            <a:avLst/>
          </a:prstGeom>
        </p:spPr>
        <p:txBody>
          <a:bodyPr wrap="none">
            <a:spAutoFit/>
          </a:bodyPr>
          <a:lstStyle/>
          <a:p>
            <a:pPr algn="ctr"/>
            <a:r>
              <a:rPr lang="zh-CN" altLang="en-US" sz="2800" dirty="0" smtClean="0">
                <a:solidFill>
                  <a:schemeClr val="tx2"/>
                </a:solidFill>
              </a:rPr>
              <a:t>做</a:t>
            </a:r>
            <a:r>
              <a:rPr lang="zh-CN" altLang="zh-CN" sz="2800" dirty="0" smtClean="0">
                <a:solidFill>
                  <a:schemeClr val="tx2"/>
                </a:solidFill>
              </a:rPr>
              <a:t>党</a:t>
            </a:r>
            <a:r>
              <a:rPr lang="zh-CN" altLang="zh-CN" sz="2800" dirty="0">
                <a:solidFill>
                  <a:schemeClr val="tx2"/>
                </a:solidFill>
              </a:rPr>
              <a:t>在院系基层单位</a:t>
            </a:r>
            <a:r>
              <a:rPr lang="zh-CN" altLang="zh-CN" sz="2800" dirty="0" smtClean="0">
                <a:solidFill>
                  <a:schemeClr val="tx2"/>
                </a:solidFill>
              </a:rPr>
              <a:t>的</a:t>
            </a:r>
            <a:r>
              <a:rPr lang="en-US" altLang="zh-CN" sz="2800" dirty="0" smtClean="0">
                <a:solidFill>
                  <a:schemeClr val="tx2"/>
                </a:solidFill>
              </a:rPr>
              <a:t/>
            </a:r>
            <a:br>
              <a:rPr lang="en-US" altLang="zh-CN" sz="2800" dirty="0" smtClean="0">
                <a:solidFill>
                  <a:schemeClr val="tx2"/>
                </a:solidFill>
              </a:rPr>
            </a:br>
            <a:r>
              <a:rPr lang="zh-CN" altLang="zh-CN" sz="2800" dirty="0" smtClean="0">
                <a:solidFill>
                  <a:schemeClr val="tx2"/>
                </a:solidFill>
              </a:rPr>
              <a:t>政治</a:t>
            </a:r>
            <a:r>
              <a:rPr lang="zh-CN" altLang="zh-CN" sz="2800" dirty="0">
                <a:solidFill>
                  <a:schemeClr val="tx2"/>
                </a:solidFill>
              </a:rPr>
              <a:t>核心和战斗堡垒</a:t>
            </a:r>
            <a:endParaRPr lang="zh-CN" altLang="en-US" sz="2800" dirty="0">
              <a:solidFill>
                <a:schemeClr val="tx2"/>
              </a:solidFill>
            </a:endParaRPr>
          </a:p>
        </p:txBody>
      </p:sp>
    </p:spTree>
    <p:extLst>
      <p:ext uri="{BB962C8B-B14F-4D97-AF65-F5344CB8AC3E}">
        <p14:creationId xmlns:p14="http://schemas.microsoft.com/office/powerpoint/2010/main" val="14128144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250"/>
                                        <p:tgtEl>
                                          <p:spTgt spid="7"/>
                                        </p:tgtEl>
                                      </p:cBhvr>
                                    </p:animEffect>
                                    <p:anim calcmode="lin" valueType="num">
                                      <p:cBhvr>
                                        <p:cTn id="16" dur="250" fill="hold"/>
                                        <p:tgtEl>
                                          <p:spTgt spid="7"/>
                                        </p:tgtEl>
                                        <p:attrNameLst>
                                          <p:attrName>ppt_x</p:attrName>
                                        </p:attrNameLst>
                                      </p:cBhvr>
                                      <p:tavLst>
                                        <p:tav tm="0">
                                          <p:val>
                                            <p:strVal val="#ppt_x"/>
                                          </p:val>
                                        </p:tav>
                                        <p:tav tm="100000">
                                          <p:val>
                                            <p:strVal val="#ppt_x"/>
                                          </p:val>
                                        </p:tav>
                                      </p:tavLst>
                                    </p:anim>
                                    <p:anim calcmode="lin" valueType="num">
                                      <p:cBhvr>
                                        <p:cTn id="17" dur="25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调研方法</a:t>
            </a:r>
          </a:p>
        </p:txBody>
      </p:sp>
      <p:sp>
        <p:nvSpPr>
          <p:cNvPr id="3" name="内容占位符 2"/>
          <p:cNvSpPr>
            <a:spLocks noGrp="1"/>
          </p:cNvSpPr>
          <p:nvPr>
            <p:ph idx="1"/>
          </p:nvPr>
        </p:nvSpPr>
        <p:spPr/>
        <p:txBody>
          <a:bodyPr>
            <a:normAutofit/>
          </a:bodyPr>
          <a:lstStyle/>
          <a:p>
            <a:r>
              <a:rPr lang="zh-CN" altLang="en-US" dirty="0"/>
              <a:t>基本</a:t>
            </a:r>
            <a:r>
              <a:rPr lang="zh-CN" altLang="en-US" dirty="0" smtClean="0"/>
              <a:t>问题</a:t>
            </a:r>
            <a:endParaRPr lang="en-US" altLang="zh-CN" dirty="0"/>
          </a:p>
        </p:txBody>
      </p:sp>
      <p:sp>
        <p:nvSpPr>
          <p:cNvPr id="12" name="AutoShape 12" descr="http://img0.imgtn.bdimg.com/it/u=473368161,228136785&amp;fm=21&amp;gp=0.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圆角矩形 26"/>
          <p:cNvSpPr/>
          <p:nvPr/>
        </p:nvSpPr>
        <p:spPr>
          <a:xfrm>
            <a:off x="2350738" y="2094728"/>
            <a:ext cx="2816612" cy="720955"/>
          </a:xfrm>
          <a:prstGeom prst="roundRect">
            <a:avLst/>
          </a:prstGeom>
        </p:spPr>
        <p:style>
          <a:lnRef idx="2">
            <a:schemeClr val="accent1">
              <a:shade val="50000"/>
            </a:schemeClr>
          </a:lnRef>
          <a:fillRef idx="1002">
            <a:schemeClr val="lt1"/>
          </a:fillRef>
          <a:effectRef idx="0">
            <a:schemeClr val="accent1"/>
          </a:effectRef>
          <a:fontRef idx="minor">
            <a:schemeClr val="lt1"/>
          </a:fontRef>
        </p:style>
        <p:txBody>
          <a:bodyPr rtlCol="0" anchor="ctr"/>
          <a:lstStyle/>
          <a:p>
            <a:pPr algn="ctr"/>
            <a:r>
              <a:rPr lang="zh-CN" altLang="en-US" sz="2400" dirty="0" smtClean="0">
                <a:solidFill>
                  <a:srgbClr val="000000"/>
                </a:solidFill>
              </a:rPr>
              <a:t>组织生活开什么？</a:t>
            </a:r>
            <a:endParaRPr lang="en-US" altLang="zh-CN" sz="2400" dirty="0">
              <a:solidFill>
                <a:srgbClr val="000000"/>
              </a:solidFill>
            </a:endParaRPr>
          </a:p>
        </p:txBody>
      </p:sp>
      <p:sp>
        <p:nvSpPr>
          <p:cNvPr id="28" name="圆角矩形 27"/>
          <p:cNvSpPr/>
          <p:nvPr/>
        </p:nvSpPr>
        <p:spPr>
          <a:xfrm>
            <a:off x="2350738" y="3104986"/>
            <a:ext cx="2816612" cy="664143"/>
          </a:xfrm>
          <a:prstGeom prst="roundRect">
            <a:avLst/>
          </a:prstGeom>
        </p:spPr>
        <p:style>
          <a:lnRef idx="2">
            <a:schemeClr val="accent1">
              <a:shade val="50000"/>
            </a:schemeClr>
          </a:lnRef>
          <a:fillRef idx="1002">
            <a:schemeClr val="lt1"/>
          </a:fillRef>
          <a:effectRef idx="0">
            <a:schemeClr val="accent1"/>
          </a:effectRef>
          <a:fontRef idx="minor">
            <a:schemeClr val="lt1"/>
          </a:fontRef>
        </p:style>
        <p:txBody>
          <a:bodyPr rtlCol="0" anchor="ctr"/>
          <a:lstStyle/>
          <a:p>
            <a:pPr algn="ctr"/>
            <a:r>
              <a:rPr lang="zh-CN" altLang="en-US" sz="2400" dirty="0" smtClean="0">
                <a:solidFill>
                  <a:srgbClr val="000000"/>
                </a:solidFill>
              </a:rPr>
              <a:t>怎么</a:t>
            </a:r>
            <a:r>
              <a:rPr lang="zh-CN" altLang="en-US" sz="2400" dirty="0">
                <a:solidFill>
                  <a:srgbClr val="000000"/>
                </a:solidFill>
              </a:rPr>
              <a:t>开</a:t>
            </a:r>
            <a:r>
              <a:rPr lang="zh-CN" altLang="en-US" sz="2400" dirty="0" smtClean="0">
                <a:solidFill>
                  <a:srgbClr val="000000"/>
                </a:solidFill>
              </a:rPr>
              <a:t>？</a:t>
            </a:r>
            <a:endParaRPr lang="en-US" altLang="zh-CN" sz="2400" dirty="0">
              <a:solidFill>
                <a:srgbClr val="000000"/>
              </a:solidFill>
            </a:endParaRPr>
          </a:p>
        </p:txBody>
      </p:sp>
      <p:sp>
        <p:nvSpPr>
          <p:cNvPr id="29" name="圆角矩形 28"/>
          <p:cNvSpPr/>
          <p:nvPr/>
        </p:nvSpPr>
        <p:spPr>
          <a:xfrm>
            <a:off x="5943600" y="2094728"/>
            <a:ext cx="2045706" cy="720955"/>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CN" altLang="en-US" sz="2400" dirty="0">
                <a:solidFill>
                  <a:srgbClr val="000000"/>
                </a:solidFill>
              </a:rPr>
              <a:t>学习内容</a:t>
            </a:r>
            <a:endParaRPr lang="en-US" altLang="zh-CN" sz="2400" dirty="0">
              <a:solidFill>
                <a:srgbClr val="000000"/>
              </a:solidFill>
            </a:endParaRPr>
          </a:p>
        </p:txBody>
      </p:sp>
      <p:sp>
        <p:nvSpPr>
          <p:cNvPr id="30" name="圆角矩形 29"/>
          <p:cNvSpPr/>
          <p:nvPr/>
        </p:nvSpPr>
        <p:spPr>
          <a:xfrm>
            <a:off x="5943600" y="3104986"/>
            <a:ext cx="2045706" cy="664143"/>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CN" altLang="en-US" sz="2400" dirty="0">
                <a:solidFill>
                  <a:srgbClr val="000000"/>
                </a:solidFill>
              </a:rPr>
              <a:t>组织形式</a:t>
            </a:r>
          </a:p>
        </p:txBody>
      </p:sp>
      <p:pic>
        <p:nvPicPr>
          <p:cNvPr id="32" name="Picture 14" descr="http://gallery.cache.wps.cn/gallery/files/mat_material/2011/12/16/wenhao3dxiaoren/cb5d4290_84b4_4da4_8804_5eb50239362b_preview.pn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84688" l="13438" r="93438"/>
                    </a14:imgEffect>
                  </a14:imgLayer>
                </a14:imgProps>
              </a:ext>
              <a:ext uri="{28A0092B-C50C-407E-A947-70E740481C1C}">
                <a14:useLocalDpi xmlns:a14="http://schemas.microsoft.com/office/drawing/2010/main"/>
              </a:ext>
            </a:extLst>
          </a:blip>
          <a:srcRect/>
          <a:stretch>
            <a:fillRect/>
          </a:stretch>
        </p:blipFill>
        <p:spPr bwMode="auto">
          <a:xfrm>
            <a:off x="491271" y="2040694"/>
            <a:ext cx="1896305" cy="18963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56987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250"/>
                                        <p:tgtEl>
                                          <p:spTgt spid="2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fade">
                                      <p:cBhvr>
                                        <p:cTn id="18" dur="25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调研方法</a:t>
            </a:r>
          </a:p>
        </p:txBody>
      </p:sp>
      <p:sp>
        <p:nvSpPr>
          <p:cNvPr id="3" name="内容占位符 2"/>
          <p:cNvSpPr>
            <a:spLocks noGrp="1"/>
          </p:cNvSpPr>
          <p:nvPr>
            <p:ph idx="1"/>
          </p:nvPr>
        </p:nvSpPr>
        <p:spPr>
          <a:xfrm>
            <a:off x="628650" y="1256371"/>
            <a:ext cx="7886700" cy="3066589"/>
          </a:xfrm>
        </p:spPr>
        <p:txBody>
          <a:bodyPr>
            <a:normAutofit/>
          </a:bodyPr>
          <a:lstStyle/>
          <a:p>
            <a:r>
              <a:rPr lang="zh-CN" altLang="en-US" dirty="0" smtClean="0"/>
              <a:t>方案设计</a:t>
            </a:r>
            <a:endParaRPr lang="en-US" altLang="zh-CN" dirty="0" smtClean="0"/>
          </a:p>
        </p:txBody>
      </p:sp>
      <p:sp>
        <p:nvSpPr>
          <p:cNvPr id="8" name="矩形 7"/>
          <p:cNvSpPr/>
          <p:nvPr/>
        </p:nvSpPr>
        <p:spPr>
          <a:xfrm>
            <a:off x="1492231" y="4322960"/>
            <a:ext cx="902811" cy="523220"/>
          </a:xfrm>
          <a:prstGeom prst="rect">
            <a:avLst/>
          </a:prstGeom>
        </p:spPr>
        <p:txBody>
          <a:bodyPr wrap="none">
            <a:spAutoFit/>
          </a:bodyPr>
          <a:lstStyle/>
          <a:p>
            <a:pPr algn="ctr"/>
            <a:r>
              <a:rPr lang="zh-CN" altLang="en-US" sz="2800" dirty="0" smtClean="0">
                <a:solidFill>
                  <a:schemeClr val="tx2"/>
                </a:solidFill>
              </a:rPr>
              <a:t>制备</a:t>
            </a:r>
            <a:endParaRPr lang="zh-CN" altLang="en-US" sz="2800" dirty="0">
              <a:solidFill>
                <a:schemeClr val="tx2"/>
              </a:solidFill>
            </a:endParaRPr>
          </a:p>
        </p:txBody>
      </p:sp>
      <p:sp>
        <p:nvSpPr>
          <p:cNvPr id="9" name="矩形 8"/>
          <p:cNvSpPr/>
          <p:nvPr/>
        </p:nvSpPr>
        <p:spPr>
          <a:xfrm>
            <a:off x="4204429" y="4322960"/>
            <a:ext cx="902811" cy="523220"/>
          </a:xfrm>
          <a:prstGeom prst="rect">
            <a:avLst/>
          </a:prstGeom>
        </p:spPr>
        <p:txBody>
          <a:bodyPr wrap="none">
            <a:spAutoFit/>
          </a:bodyPr>
          <a:lstStyle/>
          <a:p>
            <a:pPr algn="ctr"/>
            <a:r>
              <a:rPr lang="zh-CN" altLang="en-US" sz="2800" dirty="0" smtClean="0">
                <a:solidFill>
                  <a:schemeClr val="tx2"/>
                </a:solidFill>
              </a:rPr>
              <a:t>表征</a:t>
            </a:r>
            <a:endParaRPr lang="zh-CN" altLang="en-US" sz="2800" dirty="0">
              <a:solidFill>
                <a:schemeClr val="tx2"/>
              </a:solidFill>
            </a:endParaRPr>
          </a:p>
        </p:txBody>
      </p:sp>
      <p:sp>
        <p:nvSpPr>
          <p:cNvPr id="10" name="矩形 9"/>
          <p:cNvSpPr/>
          <p:nvPr/>
        </p:nvSpPr>
        <p:spPr>
          <a:xfrm>
            <a:off x="6983390" y="4322960"/>
            <a:ext cx="902811" cy="523220"/>
          </a:xfrm>
          <a:prstGeom prst="rect">
            <a:avLst/>
          </a:prstGeom>
        </p:spPr>
        <p:txBody>
          <a:bodyPr wrap="none">
            <a:spAutoFit/>
          </a:bodyPr>
          <a:lstStyle/>
          <a:p>
            <a:pPr algn="ctr"/>
            <a:r>
              <a:rPr lang="zh-CN" altLang="en-US" sz="2800" dirty="0" smtClean="0">
                <a:solidFill>
                  <a:schemeClr val="tx2"/>
                </a:solidFill>
              </a:rPr>
              <a:t>分析</a:t>
            </a:r>
            <a:endParaRPr lang="zh-CN" altLang="en-US" sz="2800" dirty="0">
              <a:solidFill>
                <a:schemeClr val="tx2"/>
              </a:solidFill>
            </a:endParaRPr>
          </a:p>
        </p:txBody>
      </p:sp>
      <p:pic>
        <p:nvPicPr>
          <p:cNvPr id="6" name="图片 5"/>
          <p:cNvPicPr>
            <a:picLocks noChangeAspect="1"/>
          </p:cNvPicPr>
          <p:nvPr/>
        </p:nvPicPr>
        <p:blipFill>
          <a:blip r:embed="rId3">
            <a:duotone>
              <a:prstClr val="black"/>
              <a:srgbClr val="D9C3A5">
                <a:tint val="50000"/>
                <a:satMod val="180000"/>
              </a:srgbClr>
            </a:duotone>
            <a:extLst>
              <a:ext uri="{28A0092B-C50C-407E-A947-70E740481C1C}">
                <a14:useLocalDpi xmlns:a14="http://schemas.microsoft.com/office/drawing/2010/main"/>
              </a:ext>
            </a:extLst>
          </a:blip>
          <a:stretch>
            <a:fillRect/>
          </a:stretch>
        </p:blipFill>
        <p:spPr>
          <a:xfrm rot="5400000">
            <a:off x="3083228" y="3083542"/>
            <a:ext cx="317911" cy="609739"/>
          </a:xfrm>
          <a:prstGeom prst="rect">
            <a:avLst/>
          </a:prstGeom>
        </p:spPr>
      </p:pic>
      <p:pic>
        <p:nvPicPr>
          <p:cNvPr id="14" name="图片 13"/>
          <p:cNvPicPr>
            <a:picLocks noChangeAspect="1"/>
          </p:cNvPicPr>
          <p:nvPr/>
        </p:nvPicPr>
        <p:blipFill>
          <a:blip r:embed="rId3">
            <a:duotone>
              <a:prstClr val="black"/>
              <a:srgbClr val="D9C3A5">
                <a:tint val="50000"/>
                <a:satMod val="180000"/>
              </a:srgbClr>
            </a:duotone>
            <a:extLst>
              <a:ext uri="{28A0092B-C50C-407E-A947-70E740481C1C}">
                <a14:useLocalDpi xmlns:a14="http://schemas.microsoft.com/office/drawing/2010/main"/>
              </a:ext>
            </a:extLst>
          </a:blip>
          <a:stretch>
            <a:fillRect/>
          </a:stretch>
        </p:blipFill>
        <p:spPr>
          <a:xfrm rot="5400000">
            <a:off x="5917230" y="3088651"/>
            <a:ext cx="317910" cy="609739"/>
          </a:xfrm>
          <a:prstGeom prst="rect">
            <a:avLst/>
          </a:prstGeom>
        </p:spPr>
      </p:pic>
      <p:sp>
        <p:nvSpPr>
          <p:cNvPr id="15" name="矩形 14"/>
          <p:cNvSpPr/>
          <p:nvPr/>
        </p:nvSpPr>
        <p:spPr>
          <a:xfrm>
            <a:off x="1133158" y="1927886"/>
            <a:ext cx="1620958" cy="523220"/>
          </a:xfrm>
          <a:prstGeom prst="rect">
            <a:avLst/>
          </a:prstGeom>
        </p:spPr>
        <p:txBody>
          <a:bodyPr wrap="none">
            <a:spAutoFit/>
          </a:bodyPr>
          <a:lstStyle/>
          <a:p>
            <a:pPr algn="ctr"/>
            <a:r>
              <a:rPr lang="zh-CN" altLang="en-US" sz="2800" dirty="0" smtClean="0">
                <a:solidFill>
                  <a:schemeClr val="tx2"/>
                </a:solidFill>
              </a:rPr>
              <a:t>活动实践</a:t>
            </a:r>
            <a:endParaRPr lang="zh-CN" altLang="en-US" sz="2800" dirty="0">
              <a:solidFill>
                <a:schemeClr val="tx2"/>
              </a:solidFill>
            </a:endParaRPr>
          </a:p>
        </p:txBody>
      </p:sp>
      <p:sp>
        <p:nvSpPr>
          <p:cNvPr id="16" name="矩形 15"/>
          <p:cNvSpPr/>
          <p:nvPr/>
        </p:nvSpPr>
        <p:spPr>
          <a:xfrm>
            <a:off x="3845355" y="1927886"/>
            <a:ext cx="1620958" cy="523220"/>
          </a:xfrm>
          <a:prstGeom prst="rect">
            <a:avLst/>
          </a:prstGeom>
        </p:spPr>
        <p:txBody>
          <a:bodyPr wrap="none">
            <a:spAutoFit/>
          </a:bodyPr>
          <a:lstStyle/>
          <a:p>
            <a:pPr algn="ctr"/>
            <a:r>
              <a:rPr lang="zh-CN" altLang="en-US" sz="2800" dirty="0" smtClean="0">
                <a:solidFill>
                  <a:schemeClr val="tx2"/>
                </a:solidFill>
              </a:rPr>
              <a:t>问卷调研</a:t>
            </a:r>
            <a:endParaRPr lang="zh-CN" altLang="en-US" sz="2800" dirty="0">
              <a:solidFill>
                <a:schemeClr val="tx2"/>
              </a:solidFill>
            </a:endParaRPr>
          </a:p>
        </p:txBody>
      </p:sp>
      <p:sp>
        <p:nvSpPr>
          <p:cNvPr id="17" name="矩形 16"/>
          <p:cNvSpPr/>
          <p:nvPr/>
        </p:nvSpPr>
        <p:spPr>
          <a:xfrm>
            <a:off x="6624316" y="1927886"/>
            <a:ext cx="1620958" cy="523220"/>
          </a:xfrm>
          <a:prstGeom prst="rect">
            <a:avLst/>
          </a:prstGeom>
        </p:spPr>
        <p:txBody>
          <a:bodyPr wrap="none">
            <a:spAutoFit/>
          </a:bodyPr>
          <a:lstStyle/>
          <a:p>
            <a:pPr algn="ctr"/>
            <a:r>
              <a:rPr lang="zh-CN" altLang="en-US" sz="2800" dirty="0" smtClean="0">
                <a:solidFill>
                  <a:schemeClr val="tx2"/>
                </a:solidFill>
              </a:rPr>
              <a:t>分析报告</a:t>
            </a:r>
            <a:endParaRPr lang="zh-CN" altLang="en-US" sz="2800" dirty="0">
              <a:solidFill>
                <a:schemeClr val="tx2"/>
              </a:solidFill>
            </a:endParaRPr>
          </a:p>
        </p:txBody>
      </p:sp>
      <p:pic>
        <p:nvPicPr>
          <p:cNvPr id="18" name="图片 17"/>
          <p:cNvPicPr>
            <a:picLocks noChangeAspect="1"/>
          </p:cNvPicPr>
          <p:nvPr/>
        </p:nvPicPr>
        <p:blipFill>
          <a:blip r:embed="rId3">
            <a:extLst>
              <a:ext uri="{28A0092B-C50C-407E-A947-70E740481C1C}">
                <a14:useLocalDpi xmlns:a14="http://schemas.microsoft.com/office/drawing/2010/main"/>
              </a:ext>
            </a:extLst>
          </a:blip>
          <a:stretch>
            <a:fillRect/>
          </a:stretch>
        </p:blipFill>
        <p:spPr>
          <a:xfrm rot="5400000">
            <a:off x="3095774" y="1889191"/>
            <a:ext cx="317911" cy="609739"/>
          </a:xfrm>
          <a:prstGeom prst="rect">
            <a:avLst/>
          </a:prstGeom>
        </p:spPr>
      </p:pic>
      <p:pic>
        <p:nvPicPr>
          <p:cNvPr id="19" name="图片 18"/>
          <p:cNvPicPr>
            <a:picLocks noChangeAspect="1"/>
          </p:cNvPicPr>
          <p:nvPr/>
        </p:nvPicPr>
        <p:blipFill>
          <a:blip r:embed="rId3">
            <a:extLst>
              <a:ext uri="{28A0092B-C50C-407E-A947-70E740481C1C}">
                <a14:useLocalDpi xmlns:a14="http://schemas.microsoft.com/office/drawing/2010/main"/>
              </a:ext>
            </a:extLst>
          </a:blip>
          <a:stretch>
            <a:fillRect/>
          </a:stretch>
        </p:blipFill>
        <p:spPr>
          <a:xfrm rot="5400000">
            <a:off x="5929776" y="1894300"/>
            <a:ext cx="317910" cy="609739"/>
          </a:xfrm>
          <a:prstGeom prst="rect">
            <a:avLst/>
          </a:prstGeom>
        </p:spPr>
      </p:pic>
      <p:sp>
        <p:nvSpPr>
          <p:cNvPr id="12" name="AutoShape 12" descr="http://img0.imgtn.bdimg.com/it/u=473368161,228136785&amp;fm=21&amp;gp=0.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4" name="图片 3"/>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1035355" y="2614655"/>
            <a:ext cx="1816564" cy="1634072"/>
          </a:xfrm>
          <a:prstGeom prst="rect">
            <a:avLst/>
          </a:prstGeom>
          <a:noFill/>
        </p:spPr>
      </p:pic>
      <p:pic>
        <p:nvPicPr>
          <p:cNvPr id="7" name="图片 6"/>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3631409" y="2614655"/>
            <a:ext cx="2098911" cy="1603052"/>
          </a:xfrm>
          <a:prstGeom prst="rect">
            <a:avLst/>
          </a:prstGeom>
        </p:spPr>
      </p:pic>
      <p:pic>
        <p:nvPicPr>
          <p:cNvPr id="21" name="图片 20"/>
          <p:cNvPicPr>
            <a:picLocks noChangeAspect="1"/>
          </p:cNvPicPr>
          <p:nvPr/>
        </p:nvPicPr>
        <p:blipFill rotWithShape="1">
          <a:blip r:embed="rId6" cstate="print">
            <a:extLst>
              <a:ext uri="{28A0092B-C50C-407E-A947-70E740481C1C}">
                <a14:useLocalDpi xmlns:a14="http://schemas.microsoft.com/office/drawing/2010/main"/>
              </a:ext>
            </a:extLst>
          </a:blip>
          <a:srcRect l="4039" r="6312"/>
          <a:stretch/>
        </p:blipFill>
        <p:spPr>
          <a:xfrm>
            <a:off x="6419278" y="2614655"/>
            <a:ext cx="2124363" cy="1615323"/>
          </a:xfrm>
          <a:prstGeom prst="rect">
            <a:avLst/>
          </a:prstGeom>
        </p:spPr>
      </p:pic>
    </p:spTree>
    <p:extLst>
      <p:ext uri="{BB962C8B-B14F-4D97-AF65-F5344CB8AC3E}">
        <p14:creationId xmlns:p14="http://schemas.microsoft.com/office/powerpoint/2010/main" val="36833514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250"/>
                                        <p:tgtEl>
                                          <p:spTgt spid="15"/>
                                        </p:tgtEl>
                                      </p:cBhvr>
                                    </p:animEffect>
                                  </p:childTnLst>
                                </p:cTn>
                              </p:par>
                            </p:childTnLst>
                          </p:cTn>
                        </p:par>
                        <p:par>
                          <p:cTn id="8" fill="hold">
                            <p:stCondLst>
                              <p:cond delay="250"/>
                            </p:stCondLst>
                            <p:childTnLst>
                              <p:par>
                                <p:cTn id="9" presetID="10" presetClass="entr" presetSubtype="0" fill="hold" nodeType="afterEffect">
                                  <p:stCondLst>
                                    <p:cond delay="25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250"/>
                                        <p:tgtEl>
                                          <p:spTgt spid="18"/>
                                        </p:tgtEl>
                                      </p:cBhvr>
                                    </p:animEffect>
                                  </p:childTnLst>
                                </p:cTn>
                              </p:par>
                              <p:par>
                                <p:cTn id="12" presetID="10" presetClass="entr" presetSubtype="0" fill="hold" grpId="0" nodeType="withEffect">
                                  <p:stCondLst>
                                    <p:cond delay="25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250"/>
                                        <p:tgtEl>
                                          <p:spTgt spid="16"/>
                                        </p:tgtEl>
                                      </p:cBhvr>
                                    </p:animEffect>
                                  </p:childTnLst>
                                </p:cTn>
                              </p:par>
                              <p:par>
                                <p:cTn id="15" presetID="10" presetClass="entr" presetSubtype="0" fill="hold" grpId="0" nodeType="withEffect">
                                  <p:stCondLst>
                                    <p:cond delay="50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250"/>
                                        <p:tgtEl>
                                          <p:spTgt spid="17"/>
                                        </p:tgtEl>
                                      </p:cBhvr>
                                    </p:animEffect>
                                  </p:childTnLst>
                                </p:cTn>
                              </p:par>
                              <p:par>
                                <p:cTn id="18" presetID="10" presetClass="entr" presetSubtype="0" fill="hold" nodeType="withEffect">
                                  <p:stCondLst>
                                    <p:cond delay="50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250"/>
                                        <p:tgtEl>
                                          <p:spTgt spid="1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250"/>
                                        <p:tgtEl>
                                          <p:spTgt spid="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25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par>
                          <p:cTn id="33" fill="hold">
                            <p:stCondLst>
                              <p:cond delay="0"/>
                            </p:stCondLst>
                            <p:childTnLst>
                              <p:par>
                                <p:cTn id="34" presetID="10" presetClass="entr" presetSubtype="0" fill="hold" nodeType="afterEffect">
                                  <p:stCondLst>
                                    <p:cond delay="25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250"/>
                                        <p:tgtEl>
                                          <p:spTgt spid="7"/>
                                        </p:tgtEl>
                                      </p:cBhvr>
                                    </p:animEffect>
                                  </p:childTnLst>
                                </p:cTn>
                              </p:par>
                              <p:par>
                                <p:cTn id="37" presetID="10" presetClass="entr" presetSubtype="0" fill="hold" grpId="0" nodeType="withEffect">
                                  <p:stCondLst>
                                    <p:cond delay="25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25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14"/>
                                        </p:tgtEl>
                                        <p:attrNameLst>
                                          <p:attrName>style.visibility</p:attrName>
                                        </p:attrNameLst>
                                      </p:cBhvr>
                                      <p:to>
                                        <p:strVal val="visible"/>
                                      </p:to>
                                    </p:set>
                                  </p:childTnLst>
                                </p:cTn>
                              </p:par>
                            </p:childTnLst>
                          </p:cTn>
                        </p:par>
                        <p:par>
                          <p:cTn id="44" fill="hold">
                            <p:stCondLst>
                              <p:cond delay="0"/>
                            </p:stCondLst>
                            <p:childTnLst>
                              <p:par>
                                <p:cTn id="45" presetID="10" presetClass="entr" presetSubtype="0" fill="hold" nodeType="afterEffect">
                                  <p:stCondLst>
                                    <p:cond delay="25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250"/>
                                        <p:tgtEl>
                                          <p:spTgt spid="21"/>
                                        </p:tgtEl>
                                      </p:cBhvr>
                                    </p:animEffect>
                                  </p:childTnLst>
                                </p:cTn>
                              </p:par>
                              <p:par>
                                <p:cTn id="48" presetID="10" presetClass="entr" presetSubtype="0" fill="hold" grpId="0" nodeType="withEffect">
                                  <p:stCondLst>
                                    <p:cond delay="250"/>
                                  </p:stCondLst>
                                  <p:childTnLst>
                                    <p:set>
                                      <p:cBhvr>
                                        <p:cTn id="49" dur="1" fill="hold">
                                          <p:stCondLst>
                                            <p:cond delay="0"/>
                                          </p:stCondLst>
                                        </p:cTn>
                                        <p:tgtEl>
                                          <p:spTgt spid="10"/>
                                        </p:tgtEl>
                                        <p:attrNameLst>
                                          <p:attrName>style.visibility</p:attrName>
                                        </p:attrNameLst>
                                      </p:cBhvr>
                                      <p:to>
                                        <p:strVal val="visible"/>
                                      </p:to>
                                    </p:set>
                                    <p:animEffect transition="in" filter="fade">
                                      <p:cBhvr>
                                        <p:cTn id="50" dur="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5" grpId="0"/>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调研方法</a:t>
            </a:r>
          </a:p>
        </p:txBody>
      </p:sp>
      <p:sp>
        <p:nvSpPr>
          <p:cNvPr id="12" name="AutoShape 12" descr="http://img0.imgtn.bdimg.com/it/u=473368161,228136785&amp;fm=21&amp;gp=0.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圆角矩形 28"/>
          <p:cNvSpPr/>
          <p:nvPr/>
        </p:nvSpPr>
        <p:spPr>
          <a:xfrm>
            <a:off x="5943600" y="2094728"/>
            <a:ext cx="2045706" cy="720955"/>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CN" altLang="en-US" sz="2400" dirty="0">
                <a:solidFill>
                  <a:srgbClr val="000000"/>
                </a:solidFill>
              </a:rPr>
              <a:t>学习内容</a:t>
            </a:r>
            <a:endParaRPr lang="en-US" altLang="zh-CN" sz="2400" dirty="0">
              <a:solidFill>
                <a:srgbClr val="000000"/>
              </a:solidFill>
            </a:endParaRPr>
          </a:p>
        </p:txBody>
      </p:sp>
      <p:graphicFrame>
        <p:nvGraphicFramePr>
          <p:cNvPr id="10" name="内容占位符 3"/>
          <p:cNvGraphicFramePr>
            <a:graphicFrameLocks/>
          </p:cNvGraphicFramePr>
          <p:nvPr>
            <p:extLst>
              <p:ext uri="{D42A27DB-BD31-4B8C-83A1-F6EECF244321}">
                <p14:modId xmlns:p14="http://schemas.microsoft.com/office/powerpoint/2010/main" val="147390703"/>
              </p:ext>
            </p:extLst>
          </p:nvPr>
        </p:nvGraphicFramePr>
        <p:xfrm>
          <a:off x="814038" y="2739483"/>
          <a:ext cx="7569200" cy="2981309"/>
        </p:xfrm>
        <a:graphic>
          <a:graphicData uri="http://schemas.openxmlformats.org/drawingml/2006/table">
            <a:tbl>
              <a:tblPr bandRow="1">
                <a:tableStyleId>{5C22544A-7EE6-4342-B048-85BDC9FD1C3A}</a:tableStyleId>
              </a:tblPr>
              <a:tblGrid>
                <a:gridCol w="2369810"/>
                <a:gridCol w="5199390"/>
              </a:tblGrid>
              <a:tr h="634349">
                <a:tc>
                  <a:txBody>
                    <a:bodyPr/>
                    <a:lstStyle/>
                    <a:p>
                      <a:pPr algn="just">
                        <a:lnSpc>
                          <a:spcPts val="2000"/>
                        </a:lnSpc>
                        <a:spcAft>
                          <a:spcPts val="0"/>
                        </a:spcAft>
                      </a:pPr>
                      <a:r>
                        <a:rPr lang="zh-CN" sz="1800" b="1" kern="100" dirty="0">
                          <a:solidFill>
                            <a:schemeClr val="tx2"/>
                          </a:solidFill>
                          <a:effectLst/>
                          <a:latin typeface="Times New Roman" panose="02020603050405020304" pitchFamily="18" charset="0"/>
                          <a:ea typeface="宋体" panose="02010600030101010101" pitchFamily="2" charset="-122"/>
                        </a:rPr>
                        <a:t>时政社会热点类</a:t>
                      </a:r>
                    </a:p>
                  </a:txBody>
                  <a:tcPr marL="137160" marR="137160" marT="137160" marB="137160"/>
                </a:tc>
                <a:tc>
                  <a:txBody>
                    <a:bodyPr/>
                    <a:lstStyle/>
                    <a:p>
                      <a:pPr algn="just">
                        <a:lnSpc>
                          <a:spcPts val="2000"/>
                        </a:lnSpc>
                        <a:spcAft>
                          <a:spcPts val="0"/>
                        </a:spcAft>
                      </a:pPr>
                      <a:r>
                        <a:rPr lang="zh-CN" sz="1800" b="0" u="sng" kern="100" dirty="0">
                          <a:solidFill>
                            <a:schemeClr val="tx2"/>
                          </a:solidFill>
                          <a:effectLst/>
                          <a:latin typeface="Times New Roman" panose="02020603050405020304" pitchFamily="18" charset="0"/>
                          <a:ea typeface="宋体" panose="02010600030101010101" pitchFamily="2" charset="-122"/>
                        </a:rPr>
                        <a:t>十八届三中全会；“十八大”会议精神；两会</a:t>
                      </a:r>
                    </a:p>
                  </a:txBody>
                  <a:tcPr marL="137160" marR="137160" marT="137160" marB="137160"/>
                </a:tc>
              </a:tr>
              <a:tr h="689737">
                <a:tc>
                  <a:txBody>
                    <a:bodyPr/>
                    <a:lstStyle/>
                    <a:p>
                      <a:pPr algn="just">
                        <a:lnSpc>
                          <a:spcPts val="2000"/>
                        </a:lnSpc>
                        <a:spcAft>
                          <a:spcPts val="0"/>
                        </a:spcAft>
                      </a:pPr>
                      <a:r>
                        <a:rPr lang="zh-CN" sz="1800" b="1" kern="100" dirty="0">
                          <a:solidFill>
                            <a:schemeClr val="tx2"/>
                          </a:solidFill>
                          <a:effectLst/>
                          <a:latin typeface="Times New Roman" panose="02020603050405020304" pitchFamily="18" charset="0"/>
                          <a:ea typeface="宋体" panose="02010600030101010101" pitchFamily="2" charset="-122"/>
                        </a:rPr>
                        <a:t>高校热点类</a:t>
                      </a:r>
                    </a:p>
                  </a:txBody>
                  <a:tcPr marL="137160" marR="137160" marT="137160" marB="137160"/>
                </a:tc>
                <a:tc>
                  <a:txBody>
                    <a:bodyPr/>
                    <a:lstStyle/>
                    <a:p>
                      <a:pPr algn="just">
                        <a:lnSpc>
                          <a:spcPts val="2000"/>
                        </a:lnSpc>
                        <a:spcAft>
                          <a:spcPts val="0"/>
                        </a:spcAft>
                      </a:pPr>
                      <a:r>
                        <a:rPr lang="zh-CN" sz="1800" b="0" kern="100" dirty="0">
                          <a:solidFill>
                            <a:schemeClr val="tx2"/>
                          </a:solidFill>
                          <a:effectLst/>
                          <a:latin typeface="Times New Roman" panose="02020603050405020304" pitchFamily="18" charset="0"/>
                          <a:ea typeface="宋体" panose="02010600030101010101" pitchFamily="2" charset="-122"/>
                        </a:rPr>
                        <a:t>清华大学人事制度改革；核研院建设世界一流研究院事业；青年教师的发展规划</a:t>
                      </a:r>
                    </a:p>
                  </a:txBody>
                  <a:tcPr marL="137160" marR="137160" marT="137160" marB="137160"/>
                </a:tc>
              </a:tr>
              <a:tr h="517448">
                <a:tc>
                  <a:txBody>
                    <a:bodyPr/>
                    <a:lstStyle/>
                    <a:p>
                      <a:pPr algn="just">
                        <a:lnSpc>
                          <a:spcPts val="2000"/>
                        </a:lnSpc>
                        <a:spcAft>
                          <a:spcPts val="0"/>
                        </a:spcAft>
                      </a:pPr>
                      <a:r>
                        <a:rPr lang="zh-CN" sz="1800" b="1" kern="100" dirty="0">
                          <a:solidFill>
                            <a:schemeClr val="tx2"/>
                          </a:solidFill>
                          <a:effectLst/>
                          <a:latin typeface="Times New Roman" panose="02020603050405020304" pitchFamily="18" charset="0"/>
                          <a:ea typeface="宋体" panose="02010600030101010101" pitchFamily="2" charset="-122"/>
                        </a:rPr>
                        <a:t>科研与工程类</a:t>
                      </a:r>
                    </a:p>
                  </a:txBody>
                  <a:tcPr marL="137160" marR="137160" marT="137160" marB="137160"/>
                </a:tc>
                <a:tc>
                  <a:txBody>
                    <a:bodyPr/>
                    <a:lstStyle/>
                    <a:p>
                      <a:pPr algn="just">
                        <a:lnSpc>
                          <a:spcPts val="2000"/>
                        </a:lnSpc>
                        <a:spcAft>
                          <a:spcPts val="0"/>
                        </a:spcAft>
                      </a:pPr>
                      <a:r>
                        <a:rPr lang="zh-CN" sz="1800" b="0" kern="100" dirty="0" smtClean="0">
                          <a:solidFill>
                            <a:schemeClr val="tx2"/>
                          </a:solidFill>
                          <a:effectLst/>
                          <a:latin typeface="Times New Roman" panose="02020603050405020304" pitchFamily="18" charset="0"/>
                          <a:ea typeface="宋体" panose="02010600030101010101" pitchFamily="2" charset="-122"/>
                        </a:rPr>
                        <a:t>大型工程项目历史</a:t>
                      </a:r>
                      <a:r>
                        <a:rPr lang="zh-CN" sz="1800" b="0" kern="100" dirty="0">
                          <a:solidFill>
                            <a:schemeClr val="tx2"/>
                          </a:solidFill>
                          <a:effectLst/>
                          <a:latin typeface="Times New Roman" panose="02020603050405020304" pitchFamily="18" charset="0"/>
                          <a:ea typeface="宋体" panose="02010600030101010101" pitchFamily="2" charset="-122"/>
                        </a:rPr>
                        <a:t>经验</a:t>
                      </a:r>
                      <a:r>
                        <a:rPr lang="zh-CN" sz="1800" b="0" kern="100" dirty="0" smtClean="0">
                          <a:solidFill>
                            <a:schemeClr val="tx2"/>
                          </a:solidFill>
                          <a:effectLst/>
                          <a:latin typeface="Times New Roman" panose="02020603050405020304" pitchFamily="18" charset="0"/>
                          <a:ea typeface="宋体" panose="02010600030101010101" pitchFamily="2" charset="-122"/>
                        </a:rPr>
                        <a:t>；</a:t>
                      </a:r>
                      <a:r>
                        <a:rPr lang="zh-CN" sz="1800" b="0" u="sng" kern="100" dirty="0" smtClean="0">
                          <a:solidFill>
                            <a:schemeClr val="tx2"/>
                          </a:solidFill>
                          <a:effectLst/>
                          <a:latin typeface="Times New Roman" panose="02020603050405020304" pitchFamily="18" charset="0"/>
                          <a:ea typeface="宋体" panose="02010600030101010101" pitchFamily="2" charset="-122"/>
                        </a:rPr>
                        <a:t>质量管理；核电规范；核电设备研制关键问题；核电工程的力学问题</a:t>
                      </a:r>
                      <a:endParaRPr lang="zh-CN" sz="1800" b="0" u="sng" kern="100" dirty="0">
                        <a:solidFill>
                          <a:schemeClr val="tx2"/>
                        </a:solidFill>
                        <a:effectLst/>
                        <a:latin typeface="Times New Roman" panose="02020603050405020304" pitchFamily="18" charset="0"/>
                        <a:ea typeface="宋体" panose="02010600030101010101" pitchFamily="2" charset="-122"/>
                      </a:endParaRPr>
                    </a:p>
                  </a:txBody>
                  <a:tcPr marL="137160" marR="137160" marT="137160" marB="137160"/>
                </a:tc>
              </a:tr>
              <a:tr h="689737">
                <a:tc>
                  <a:txBody>
                    <a:bodyPr/>
                    <a:lstStyle/>
                    <a:p>
                      <a:pPr algn="just">
                        <a:lnSpc>
                          <a:spcPts val="2000"/>
                        </a:lnSpc>
                        <a:spcAft>
                          <a:spcPts val="0"/>
                        </a:spcAft>
                      </a:pPr>
                      <a:r>
                        <a:rPr lang="zh-CN" sz="1800" b="1" kern="100" dirty="0">
                          <a:solidFill>
                            <a:schemeClr val="tx2"/>
                          </a:solidFill>
                          <a:effectLst/>
                          <a:latin typeface="Times New Roman" panose="02020603050405020304" pitchFamily="18" charset="0"/>
                          <a:ea typeface="宋体" panose="02010600030101010101" pitchFamily="2" charset="-122"/>
                        </a:rPr>
                        <a:t>高校教师党员课程类</a:t>
                      </a:r>
                    </a:p>
                  </a:txBody>
                  <a:tcPr marL="137160" marR="137160" marT="137160" marB="137160"/>
                </a:tc>
                <a:tc>
                  <a:txBody>
                    <a:bodyPr/>
                    <a:lstStyle/>
                    <a:p>
                      <a:pPr algn="just">
                        <a:lnSpc>
                          <a:spcPts val="2000"/>
                        </a:lnSpc>
                        <a:spcAft>
                          <a:spcPts val="0"/>
                        </a:spcAft>
                      </a:pPr>
                      <a:r>
                        <a:rPr lang="zh-CN" sz="1800" b="0" kern="100" dirty="0">
                          <a:solidFill>
                            <a:schemeClr val="tx2"/>
                          </a:solidFill>
                          <a:effectLst/>
                          <a:latin typeface="Times New Roman" panose="02020603050405020304" pitchFamily="18" charset="0"/>
                          <a:ea typeface="宋体" panose="02010600030101010101" pitchFamily="2" charset="-122"/>
                        </a:rPr>
                        <a:t>党的理论和基本知识；国际关系与时事热点；</a:t>
                      </a:r>
                      <a:r>
                        <a:rPr lang="zh-CN" sz="1800" b="0" u="sng" kern="100" dirty="0">
                          <a:solidFill>
                            <a:schemeClr val="tx2"/>
                          </a:solidFill>
                          <a:effectLst/>
                          <a:latin typeface="Times New Roman" panose="02020603050405020304" pitchFamily="18" charset="0"/>
                          <a:ea typeface="宋体" panose="02010600030101010101" pitchFamily="2" charset="-122"/>
                        </a:rPr>
                        <a:t>人文素养等</a:t>
                      </a:r>
                    </a:p>
                  </a:txBody>
                  <a:tcPr marL="137160" marR="137160" marT="137160" marB="137160"/>
                </a:tc>
              </a:tr>
            </a:tbl>
          </a:graphicData>
        </a:graphic>
      </p:graphicFrame>
      <p:sp>
        <p:nvSpPr>
          <p:cNvPr id="11" name="矩形 10"/>
          <p:cNvSpPr/>
          <p:nvPr/>
        </p:nvSpPr>
        <p:spPr>
          <a:xfrm>
            <a:off x="3318178" y="2185560"/>
            <a:ext cx="2339102" cy="364459"/>
          </a:xfrm>
          <a:prstGeom prst="rect">
            <a:avLst/>
          </a:prstGeom>
        </p:spPr>
        <p:txBody>
          <a:bodyPr wrap="none" anchor="ctr" anchorCtr="0">
            <a:spAutoFit/>
          </a:bodyPr>
          <a:lstStyle/>
          <a:p>
            <a:pPr algn="ctr">
              <a:lnSpc>
                <a:spcPts val="2000"/>
              </a:lnSpc>
              <a:spcAft>
                <a:spcPts val="0"/>
              </a:spcAft>
            </a:pPr>
            <a:r>
              <a:rPr lang="zh-CN" altLang="en-US" sz="2800" kern="100" dirty="0">
                <a:solidFill>
                  <a:srgbClr val="002060"/>
                </a:solidFill>
                <a:latin typeface="Times New Roman" panose="02020603050405020304" pitchFamily="18" charset="0"/>
                <a:ea typeface="宋体" panose="02010600030101010101" pitchFamily="2" charset="-122"/>
              </a:rPr>
              <a:t>候选</a:t>
            </a:r>
            <a:r>
              <a:rPr lang="zh-CN" altLang="en-US" sz="2800" kern="100" dirty="0" smtClean="0">
                <a:solidFill>
                  <a:srgbClr val="002060"/>
                </a:solidFill>
                <a:latin typeface="Times New Roman" panose="02020603050405020304" pitchFamily="18" charset="0"/>
                <a:ea typeface="宋体" panose="02010600030101010101" pitchFamily="2" charset="-122"/>
              </a:rPr>
              <a:t>研讨主题</a:t>
            </a:r>
            <a:endParaRPr lang="zh-CN" altLang="zh-CN" sz="2800" kern="100" dirty="0">
              <a:solidFill>
                <a:srgbClr val="002060"/>
              </a:solidFill>
              <a:effectLst/>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42059402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withEffect">
                                  <p:stCondLst>
                                    <p:cond delay="0"/>
                                  </p:stCondLst>
                                  <p:childTnLst>
                                    <p:animMotion origin="layout" path="M 4.44444E-6 -1.85185E-6 L -0.27153 -0.13588 " pathEditMode="relative" rAng="0" ptsTypes="AA">
                                      <p:cBhvr>
                                        <p:cTn id="6" dur="500" fill="hold"/>
                                        <p:tgtEl>
                                          <p:spTgt spid="29"/>
                                        </p:tgtEl>
                                        <p:attrNameLst>
                                          <p:attrName>ppt_x</p:attrName>
                                          <p:attrName>ppt_y</p:attrName>
                                        </p:attrNameLst>
                                      </p:cBhvr>
                                      <p:rCtr x="-13576" y="-6806"/>
                                    </p:animMotion>
                                  </p:childTnLst>
                                </p:cTn>
                              </p:par>
                            </p:childTnLst>
                          </p:cTn>
                        </p:par>
                        <p:par>
                          <p:cTn id="7" fill="hold">
                            <p:stCondLst>
                              <p:cond delay="500"/>
                            </p:stCondLst>
                            <p:childTnLst>
                              <p:par>
                                <p:cTn id="8" presetID="10" presetClass="entr" presetSubtype="0" fill="hold" grpId="0" nodeType="afterEffect">
                                  <p:stCondLst>
                                    <p:cond delay="1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nodeType="withEffect">
                                  <p:stCondLst>
                                    <p:cond delay="10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人员分工及组织过程</a:t>
            </a:r>
          </a:p>
        </p:txBody>
      </p:sp>
      <p:sp>
        <p:nvSpPr>
          <p:cNvPr id="7" name="圆角矩形 6"/>
          <p:cNvSpPr/>
          <p:nvPr/>
        </p:nvSpPr>
        <p:spPr>
          <a:xfrm>
            <a:off x="3352800" y="1256371"/>
            <a:ext cx="2045706" cy="664143"/>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CN" altLang="en-US" sz="2400" dirty="0">
                <a:solidFill>
                  <a:srgbClr val="000000"/>
                </a:solidFill>
              </a:rPr>
              <a:t>组织形式</a:t>
            </a:r>
          </a:p>
        </p:txBody>
      </p:sp>
      <p:graphicFrame>
        <p:nvGraphicFramePr>
          <p:cNvPr id="9" name="内容占位符 3"/>
          <p:cNvGraphicFramePr>
            <a:graphicFrameLocks/>
          </p:cNvGraphicFramePr>
          <p:nvPr>
            <p:extLst>
              <p:ext uri="{D42A27DB-BD31-4B8C-83A1-F6EECF244321}">
                <p14:modId xmlns:p14="http://schemas.microsoft.com/office/powerpoint/2010/main" val="8183480"/>
              </p:ext>
            </p:extLst>
          </p:nvPr>
        </p:nvGraphicFramePr>
        <p:xfrm>
          <a:off x="670882" y="2572075"/>
          <a:ext cx="6025489" cy="4053840"/>
        </p:xfrm>
        <a:graphic>
          <a:graphicData uri="http://schemas.openxmlformats.org/drawingml/2006/table">
            <a:tbl>
              <a:tblPr bandRow="1">
                <a:tableStyleId>{5C22544A-7EE6-4342-B048-85BDC9FD1C3A}</a:tableStyleId>
              </a:tblPr>
              <a:tblGrid>
                <a:gridCol w="1666070"/>
                <a:gridCol w="3436224"/>
                <a:gridCol w="923195"/>
              </a:tblGrid>
              <a:tr h="308019">
                <a:tc>
                  <a:txBody>
                    <a:bodyPr/>
                    <a:lstStyle/>
                    <a:p>
                      <a:pPr algn="just">
                        <a:lnSpc>
                          <a:spcPts val="2000"/>
                        </a:lnSpc>
                        <a:spcAft>
                          <a:spcPts val="0"/>
                        </a:spcAft>
                      </a:pPr>
                      <a:r>
                        <a:rPr lang="zh-CN" sz="1200" b="1" kern="100" dirty="0">
                          <a:solidFill>
                            <a:schemeClr val="tx2"/>
                          </a:solidFill>
                          <a:effectLst/>
                          <a:latin typeface="Times New Roman" panose="02020603050405020304" pitchFamily="18" charset="0"/>
                          <a:ea typeface="宋体" panose="02010600030101010101" pitchFamily="2" charset="-122"/>
                        </a:rPr>
                        <a:t>选题</a:t>
                      </a:r>
                      <a:endParaRPr lang="zh-CN" sz="1200" kern="100" dirty="0">
                        <a:solidFill>
                          <a:schemeClr val="tx2"/>
                        </a:solidFill>
                        <a:effectLst/>
                        <a:latin typeface="Times New Roman" panose="02020603050405020304" pitchFamily="18" charset="0"/>
                        <a:ea typeface="宋体" panose="02010600030101010101" pitchFamily="2" charset="-122"/>
                      </a:endParaRPr>
                    </a:p>
                  </a:txBody>
                  <a:tcPr anchor="ctr"/>
                </a:tc>
                <a:tc>
                  <a:txBody>
                    <a:bodyPr/>
                    <a:lstStyle/>
                    <a:p>
                      <a:pPr algn="just">
                        <a:lnSpc>
                          <a:spcPts val="2000"/>
                        </a:lnSpc>
                        <a:spcAft>
                          <a:spcPts val="0"/>
                        </a:spcAft>
                      </a:pPr>
                      <a:r>
                        <a:rPr lang="zh-CN" sz="1200" b="1" kern="100" dirty="0">
                          <a:solidFill>
                            <a:schemeClr val="tx2"/>
                          </a:solidFill>
                          <a:effectLst/>
                          <a:latin typeface="Times New Roman" panose="02020603050405020304" pitchFamily="18" charset="0"/>
                          <a:ea typeface="宋体" panose="02010600030101010101" pitchFamily="2" charset="-122"/>
                        </a:rPr>
                        <a:t>研讨小组成员</a:t>
                      </a:r>
                      <a:endParaRPr lang="zh-CN" sz="1200" kern="100" dirty="0">
                        <a:solidFill>
                          <a:schemeClr val="tx2"/>
                        </a:solidFill>
                        <a:effectLst/>
                        <a:latin typeface="Times New Roman" panose="02020603050405020304" pitchFamily="18" charset="0"/>
                        <a:ea typeface="宋体" panose="02010600030101010101" pitchFamily="2" charset="-122"/>
                      </a:endParaRPr>
                    </a:p>
                  </a:txBody>
                  <a:tcPr anchor="ctr"/>
                </a:tc>
                <a:tc>
                  <a:txBody>
                    <a:bodyPr/>
                    <a:lstStyle/>
                    <a:p>
                      <a:pPr algn="just">
                        <a:lnSpc>
                          <a:spcPts val="2000"/>
                        </a:lnSpc>
                        <a:spcAft>
                          <a:spcPts val="0"/>
                        </a:spcAft>
                      </a:pPr>
                      <a:r>
                        <a:rPr lang="zh-CN" sz="1200" b="1" kern="100" dirty="0" smtClean="0">
                          <a:solidFill>
                            <a:schemeClr val="tx2"/>
                          </a:solidFill>
                          <a:effectLst/>
                          <a:latin typeface="Times New Roman" panose="02020603050405020304" pitchFamily="18" charset="0"/>
                          <a:ea typeface="宋体" panose="02010600030101010101" pitchFamily="2" charset="-122"/>
                        </a:rPr>
                        <a:t>报告</a:t>
                      </a:r>
                      <a:r>
                        <a:rPr lang="zh-CN" sz="1200" b="1" kern="100" dirty="0">
                          <a:solidFill>
                            <a:schemeClr val="tx2"/>
                          </a:solidFill>
                          <a:effectLst/>
                          <a:latin typeface="Times New Roman" panose="02020603050405020304" pitchFamily="18" charset="0"/>
                          <a:ea typeface="宋体" panose="02010600030101010101" pitchFamily="2" charset="-122"/>
                        </a:rPr>
                        <a:t>情况</a:t>
                      </a:r>
                      <a:endParaRPr lang="zh-CN" sz="1200" kern="100" dirty="0">
                        <a:solidFill>
                          <a:schemeClr val="tx2"/>
                        </a:solidFill>
                        <a:effectLst/>
                        <a:latin typeface="Times New Roman" panose="02020603050405020304" pitchFamily="18" charset="0"/>
                        <a:ea typeface="宋体" panose="02010600030101010101" pitchFamily="2" charset="-122"/>
                      </a:endParaRPr>
                    </a:p>
                  </a:txBody>
                  <a:tcPr anchor="ctr"/>
                </a:tc>
              </a:tr>
              <a:tr h="551367">
                <a:tc>
                  <a:txBody>
                    <a:bodyPr/>
                    <a:lstStyle/>
                    <a:p>
                      <a:pPr algn="just">
                        <a:lnSpc>
                          <a:spcPts val="2000"/>
                        </a:lnSpc>
                        <a:spcAft>
                          <a:spcPts val="0"/>
                        </a:spcAft>
                      </a:pPr>
                      <a:r>
                        <a:rPr lang="zh-CN" sz="1200" kern="100">
                          <a:solidFill>
                            <a:schemeClr val="tx2"/>
                          </a:solidFill>
                          <a:effectLst/>
                          <a:latin typeface="Times New Roman" panose="02020603050405020304" pitchFamily="18" charset="0"/>
                          <a:ea typeface="宋体" panose="02010600030101010101" pitchFamily="2" charset="-122"/>
                        </a:rPr>
                        <a:t>“十八大”会议精神</a:t>
                      </a:r>
                    </a:p>
                    <a:p>
                      <a:pPr algn="just">
                        <a:lnSpc>
                          <a:spcPts val="2000"/>
                        </a:lnSpc>
                        <a:spcAft>
                          <a:spcPts val="0"/>
                        </a:spcAft>
                      </a:pPr>
                      <a:r>
                        <a:rPr lang="zh-CN" sz="1200" kern="100">
                          <a:solidFill>
                            <a:schemeClr val="tx2"/>
                          </a:solidFill>
                          <a:effectLst/>
                          <a:latin typeface="Times New Roman" panose="02020603050405020304" pitchFamily="18" charset="0"/>
                          <a:ea typeface="宋体" panose="02010600030101010101" pitchFamily="2" charset="-122"/>
                        </a:rPr>
                        <a:t>十二届人大一次会议</a:t>
                      </a:r>
                    </a:p>
                  </a:txBody>
                  <a:tcPr anchor="ctr"/>
                </a:tc>
                <a:tc>
                  <a:txBody>
                    <a:bodyPr/>
                    <a:lstStyle/>
                    <a:p>
                      <a:pPr algn="just">
                        <a:lnSpc>
                          <a:spcPts val="2000"/>
                        </a:lnSpc>
                        <a:spcAft>
                          <a:spcPts val="0"/>
                        </a:spcAft>
                      </a:pPr>
                      <a:r>
                        <a:rPr lang="zh-CN" sz="1200" kern="100" dirty="0" smtClean="0">
                          <a:solidFill>
                            <a:schemeClr val="tx2"/>
                          </a:solidFill>
                          <a:effectLst/>
                          <a:latin typeface="Times New Roman" panose="02020603050405020304" pitchFamily="18" charset="0"/>
                          <a:ea typeface="宋体" panose="02010600030101010101" pitchFamily="2" charset="-122"/>
                        </a:rPr>
                        <a:t>闫贺</a:t>
                      </a:r>
                      <a:r>
                        <a:rPr lang="zh-CN" altLang="en-US" sz="1200" kern="100" dirty="0" smtClean="0">
                          <a:solidFill>
                            <a:schemeClr val="tx2"/>
                          </a:solidFill>
                          <a:effectLst/>
                          <a:latin typeface="Times New Roman" panose="02020603050405020304" pitchFamily="18" charset="0"/>
                          <a:ea typeface="宋体" panose="02010600030101010101" pitchFamily="2" charset="-122"/>
                        </a:rPr>
                        <a:t>（支委）</a:t>
                      </a:r>
                      <a:r>
                        <a:rPr lang="zh-CN" sz="1200" kern="100" dirty="0" smtClean="0">
                          <a:solidFill>
                            <a:schemeClr val="tx2"/>
                          </a:solidFill>
                          <a:effectLst/>
                          <a:latin typeface="Times New Roman" panose="02020603050405020304" pitchFamily="18" charset="0"/>
                          <a:ea typeface="宋体" panose="02010600030101010101" pitchFamily="2" charset="-122"/>
                        </a:rPr>
                        <a:t>，刁兴中</a:t>
                      </a:r>
                      <a:r>
                        <a:rPr lang="zh-CN" altLang="en-US" sz="1200" kern="100" dirty="0" smtClean="0">
                          <a:solidFill>
                            <a:schemeClr val="tx2"/>
                          </a:solidFill>
                          <a:effectLst/>
                          <a:latin typeface="Times New Roman" panose="02020603050405020304" pitchFamily="18" charset="0"/>
                          <a:ea typeface="宋体" panose="02010600030101010101" pitchFamily="2" charset="-122"/>
                        </a:rPr>
                        <a:t>（室副主任，非党员）</a:t>
                      </a:r>
                      <a:r>
                        <a:rPr lang="zh-CN" sz="1200" kern="100" dirty="0" smtClean="0">
                          <a:solidFill>
                            <a:schemeClr val="tx2"/>
                          </a:solidFill>
                          <a:effectLst/>
                          <a:latin typeface="Times New Roman" panose="02020603050405020304" pitchFamily="18" charset="0"/>
                          <a:ea typeface="宋体" panose="02010600030101010101" pitchFamily="2" charset="-122"/>
                        </a:rPr>
                        <a:t>，</a:t>
                      </a:r>
                      <a:r>
                        <a:rPr lang="zh-CN" sz="1200" kern="100" dirty="0">
                          <a:solidFill>
                            <a:schemeClr val="tx2"/>
                          </a:solidFill>
                          <a:effectLst/>
                          <a:latin typeface="Times New Roman" panose="02020603050405020304" pitchFamily="18" charset="0"/>
                          <a:ea typeface="宋体" panose="02010600030101010101" pitchFamily="2" charset="-122"/>
                        </a:rPr>
                        <a:t>王</a:t>
                      </a:r>
                      <a:r>
                        <a:rPr lang="zh-CN" sz="1200" kern="100" dirty="0" smtClean="0">
                          <a:solidFill>
                            <a:schemeClr val="tx2"/>
                          </a:solidFill>
                          <a:effectLst/>
                          <a:latin typeface="Times New Roman" panose="02020603050405020304" pitchFamily="18" charset="0"/>
                          <a:ea typeface="宋体" panose="02010600030101010101" pitchFamily="2" charset="-122"/>
                        </a:rPr>
                        <a:t>金华</a:t>
                      </a:r>
                      <a:r>
                        <a:rPr lang="zh-CN" altLang="en-US" sz="1200" kern="100" dirty="0" smtClean="0">
                          <a:solidFill>
                            <a:schemeClr val="tx2"/>
                          </a:solidFill>
                          <a:effectLst/>
                          <a:latin typeface="Times New Roman" panose="02020603050405020304" pitchFamily="18" charset="0"/>
                          <a:ea typeface="宋体" panose="02010600030101010101" pitchFamily="2" charset="-122"/>
                        </a:rPr>
                        <a:t>（室副主任）</a:t>
                      </a:r>
                      <a:endParaRPr lang="zh-CN" sz="1200" kern="100" dirty="0">
                        <a:solidFill>
                          <a:schemeClr val="tx2"/>
                        </a:solidFill>
                        <a:effectLst/>
                        <a:latin typeface="Times New Roman" panose="02020603050405020304" pitchFamily="18" charset="0"/>
                        <a:ea typeface="宋体" panose="02010600030101010101" pitchFamily="2" charset="-122"/>
                      </a:endParaRPr>
                    </a:p>
                  </a:txBody>
                  <a:tcPr anchor="ctr"/>
                </a:tc>
                <a:tc>
                  <a:txBody>
                    <a:bodyPr/>
                    <a:lstStyle/>
                    <a:p>
                      <a:pPr algn="just">
                        <a:lnSpc>
                          <a:spcPts val="2000"/>
                        </a:lnSpc>
                        <a:spcAft>
                          <a:spcPts val="0"/>
                        </a:spcAft>
                      </a:pPr>
                      <a:r>
                        <a:rPr lang="zh-CN" sz="1200" kern="100" dirty="0">
                          <a:solidFill>
                            <a:schemeClr val="tx2"/>
                          </a:solidFill>
                          <a:effectLst/>
                          <a:latin typeface="Times New Roman" panose="02020603050405020304" pitchFamily="18" charset="0"/>
                          <a:ea typeface="宋体" panose="02010600030101010101" pitchFamily="2" charset="-122"/>
                        </a:rPr>
                        <a:t>已完成</a:t>
                      </a:r>
                    </a:p>
                  </a:txBody>
                  <a:tcPr anchor="ctr"/>
                </a:tc>
              </a:tr>
              <a:tr h="308019">
                <a:tc>
                  <a:txBody>
                    <a:bodyPr/>
                    <a:lstStyle/>
                    <a:p>
                      <a:pPr algn="just">
                        <a:lnSpc>
                          <a:spcPts val="2000"/>
                        </a:lnSpc>
                        <a:spcAft>
                          <a:spcPts val="0"/>
                        </a:spcAft>
                      </a:pPr>
                      <a:r>
                        <a:rPr lang="zh-CN" sz="1200" kern="100" dirty="0">
                          <a:solidFill>
                            <a:schemeClr val="tx2"/>
                          </a:solidFill>
                          <a:effectLst/>
                          <a:latin typeface="Times New Roman" panose="02020603050405020304" pitchFamily="18" charset="0"/>
                          <a:ea typeface="宋体" panose="02010600030101010101" pitchFamily="2" charset="-122"/>
                        </a:rPr>
                        <a:t>十八届三中全会</a:t>
                      </a:r>
                    </a:p>
                  </a:txBody>
                  <a:tcPr anchor="ctr"/>
                </a:tc>
                <a:tc>
                  <a:txBody>
                    <a:bodyPr/>
                    <a:lstStyle/>
                    <a:p>
                      <a:pPr algn="just">
                        <a:lnSpc>
                          <a:spcPts val="2000"/>
                        </a:lnSpc>
                        <a:spcAft>
                          <a:spcPts val="0"/>
                        </a:spcAft>
                      </a:pPr>
                      <a:r>
                        <a:rPr lang="zh-CN" sz="1200" kern="100" dirty="0" smtClean="0">
                          <a:solidFill>
                            <a:schemeClr val="tx2"/>
                          </a:solidFill>
                          <a:effectLst/>
                          <a:latin typeface="Times New Roman" panose="02020603050405020304" pitchFamily="18" charset="0"/>
                          <a:ea typeface="宋体" panose="02010600030101010101" pitchFamily="2" charset="-122"/>
                        </a:rPr>
                        <a:t>吴彬</a:t>
                      </a:r>
                      <a:r>
                        <a:rPr lang="zh-CN" altLang="en-US" sz="1200" kern="100" dirty="0" smtClean="0">
                          <a:solidFill>
                            <a:schemeClr val="tx2"/>
                          </a:solidFill>
                          <a:effectLst/>
                          <a:latin typeface="Times New Roman" panose="02020603050405020304" pitchFamily="18" charset="0"/>
                          <a:ea typeface="宋体" panose="02010600030101010101" pitchFamily="2" charset="-122"/>
                        </a:rPr>
                        <a:t>（支委）</a:t>
                      </a:r>
                      <a:r>
                        <a:rPr lang="zh-CN" sz="1200" kern="100" dirty="0" smtClean="0">
                          <a:solidFill>
                            <a:schemeClr val="tx2"/>
                          </a:solidFill>
                          <a:effectLst/>
                          <a:latin typeface="Times New Roman" panose="02020603050405020304" pitchFamily="18" charset="0"/>
                          <a:ea typeface="宋体" panose="02010600030101010101" pitchFamily="2" charset="-122"/>
                        </a:rPr>
                        <a:t>，闫贺</a:t>
                      </a:r>
                      <a:r>
                        <a:rPr lang="zh-CN" altLang="en-US" sz="1200" kern="100" dirty="0" smtClean="0">
                          <a:solidFill>
                            <a:schemeClr val="tx2"/>
                          </a:solidFill>
                          <a:effectLst/>
                          <a:latin typeface="Times New Roman" panose="02020603050405020304" pitchFamily="18" charset="0"/>
                          <a:ea typeface="宋体" panose="02010600030101010101" pitchFamily="2" charset="-122"/>
                        </a:rPr>
                        <a:t>（支委）</a:t>
                      </a:r>
                      <a:endParaRPr lang="zh-CN" sz="1200" kern="100" dirty="0">
                        <a:solidFill>
                          <a:schemeClr val="tx2"/>
                        </a:solidFill>
                        <a:effectLst/>
                        <a:latin typeface="Times New Roman" panose="02020603050405020304" pitchFamily="18" charset="0"/>
                        <a:ea typeface="宋体" panose="02010600030101010101" pitchFamily="2" charset="-122"/>
                      </a:endParaRPr>
                    </a:p>
                  </a:txBody>
                  <a:tcPr anchor="ctr"/>
                </a:tc>
                <a:tc>
                  <a:txBody>
                    <a:bodyPr/>
                    <a:lstStyle/>
                    <a:p>
                      <a:pPr algn="just">
                        <a:lnSpc>
                          <a:spcPts val="2000"/>
                        </a:lnSpc>
                        <a:spcAft>
                          <a:spcPts val="0"/>
                        </a:spcAft>
                      </a:pPr>
                      <a:r>
                        <a:rPr lang="zh-CN" sz="1200" kern="100">
                          <a:solidFill>
                            <a:schemeClr val="tx2"/>
                          </a:solidFill>
                          <a:effectLst/>
                          <a:latin typeface="Times New Roman" panose="02020603050405020304" pitchFamily="18" charset="0"/>
                          <a:ea typeface="宋体" panose="02010600030101010101" pitchFamily="2" charset="-122"/>
                        </a:rPr>
                        <a:t>已完成</a:t>
                      </a:r>
                    </a:p>
                  </a:txBody>
                  <a:tcPr anchor="ctr"/>
                </a:tc>
              </a:tr>
              <a:tr h="327614">
                <a:tc>
                  <a:txBody>
                    <a:bodyPr/>
                    <a:lstStyle/>
                    <a:p>
                      <a:pPr algn="just">
                        <a:lnSpc>
                          <a:spcPts val="2000"/>
                        </a:lnSpc>
                        <a:spcAft>
                          <a:spcPts val="0"/>
                        </a:spcAft>
                      </a:pPr>
                      <a:r>
                        <a:rPr lang="zh-CN" sz="1200" kern="100">
                          <a:solidFill>
                            <a:schemeClr val="tx2"/>
                          </a:solidFill>
                          <a:effectLst/>
                          <a:latin typeface="Times New Roman" panose="02020603050405020304" pitchFamily="18" charset="0"/>
                          <a:ea typeface="宋体" panose="02010600030101010101" pitchFamily="2" charset="-122"/>
                        </a:rPr>
                        <a:t>北京精神</a:t>
                      </a:r>
                    </a:p>
                  </a:txBody>
                  <a:tcPr anchor="ctr"/>
                </a:tc>
                <a:tc>
                  <a:txBody>
                    <a:bodyPr/>
                    <a:lstStyle/>
                    <a:p>
                      <a:pPr algn="just">
                        <a:lnSpc>
                          <a:spcPts val="2000"/>
                        </a:lnSpc>
                        <a:spcAft>
                          <a:spcPts val="0"/>
                        </a:spcAft>
                      </a:pPr>
                      <a:r>
                        <a:rPr lang="zh-CN" sz="1200" kern="100" dirty="0">
                          <a:solidFill>
                            <a:schemeClr val="tx2"/>
                          </a:solidFill>
                          <a:effectLst/>
                          <a:latin typeface="Times New Roman" panose="02020603050405020304" pitchFamily="18" charset="0"/>
                          <a:ea typeface="宋体" panose="02010600030101010101" pitchFamily="2" charset="-122"/>
                        </a:rPr>
                        <a:t>李霜，李红克</a:t>
                      </a:r>
                    </a:p>
                  </a:txBody>
                  <a:tcPr anchor="ctr"/>
                </a:tc>
                <a:tc>
                  <a:txBody>
                    <a:bodyPr/>
                    <a:lstStyle/>
                    <a:p>
                      <a:pPr algn="just">
                        <a:lnSpc>
                          <a:spcPts val="2000"/>
                        </a:lnSpc>
                        <a:spcAft>
                          <a:spcPts val="0"/>
                        </a:spcAft>
                      </a:pPr>
                      <a:r>
                        <a:rPr lang="zh-CN" sz="1200" kern="100">
                          <a:solidFill>
                            <a:schemeClr val="tx2"/>
                          </a:solidFill>
                          <a:effectLst/>
                          <a:latin typeface="Times New Roman" panose="02020603050405020304" pitchFamily="18" charset="0"/>
                          <a:ea typeface="宋体" panose="02010600030101010101" pitchFamily="2" charset="-122"/>
                        </a:rPr>
                        <a:t>已完成</a:t>
                      </a:r>
                    </a:p>
                  </a:txBody>
                  <a:tcPr anchor="ctr"/>
                </a:tc>
              </a:tr>
              <a:tr h="327614">
                <a:tc>
                  <a:txBody>
                    <a:bodyPr/>
                    <a:lstStyle/>
                    <a:p>
                      <a:pPr algn="just">
                        <a:lnSpc>
                          <a:spcPts val="2000"/>
                        </a:lnSpc>
                        <a:spcAft>
                          <a:spcPts val="0"/>
                        </a:spcAft>
                      </a:pPr>
                      <a:r>
                        <a:rPr lang="zh-CN" sz="1200" kern="100" dirty="0">
                          <a:solidFill>
                            <a:schemeClr val="tx2"/>
                          </a:solidFill>
                          <a:effectLst/>
                          <a:latin typeface="Times New Roman" panose="02020603050405020304" pitchFamily="18" charset="0"/>
                          <a:ea typeface="宋体" panose="02010600030101010101" pitchFamily="2" charset="-122"/>
                        </a:rPr>
                        <a:t>人文与科学素养</a:t>
                      </a:r>
                    </a:p>
                  </a:txBody>
                  <a:tcPr anchor="ctr"/>
                </a:tc>
                <a:tc>
                  <a:txBody>
                    <a:bodyPr/>
                    <a:lstStyle/>
                    <a:p>
                      <a:pPr algn="just">
                        <a:lnSpc>
                          <a:spcPts val="2000"/>
                        </a:lnSpc>
                        <a:spcAft>
                          <a:spcPts val="0"/>
                        </a:spcAft>
                      </a:pPr>
                      <a:r>
                        <a:rPr lang="zh-CN" sz="1200" kern="100" dirty="0">
                          <a:solidFill>
                            <a:schemeClr val="tx2"/>
                          </a:solidFill>
                          <a:effectLst/>
                          <a:latin typeface="Times New Roman" panose="02020603050405020304" pitchFamily="18" charset="0"/>
                          <a:ea typeface="宋体" panose="02010600030101010101" pitchFamily="2" charset="-122"/>
                        </a:rPr>
                        <a:t>王露，</a:t>
                      </a:r>
                      <a:r>
                        <a:rPr lang="zh-CN" sz="1200" kern="100" dirty="0" smtClean="0">
                          <a:solidFill>
                            <a:schemeClr val="tx2"/>
                          </a:solidFill>
                          <a:effectLst/>
                          <a:latin typeface="Times New Roman" panose="02020603050405020304" pitchFamily="18" charset="0"/>
                          <a:ea typeface="宋体" panose="02010600030101010101" pitchFamily="2" charset="-122"/>
                        </a:rPr>
                        <a:t>薄涵亮</a:t>
                      </a:r>
                      <a:r>
                        <a:rPr lang="zh-CN" altLang="en-US" sz="1200" kern="100" dirty="0" smtClean="0">
                          <a:solidFill>
                            <a:schemeClr val="tx2"/>
                          </a:solidFill>
                          <a:effectLst/>
                          <a:latin typeface="Times New Roman" panose="02020603050405020304" pitchFamily="18" charset="0"/>
                          <a:ea typeface="宋体" panose="02010600030101010101" pitchFamily="2" charset="-122"/>
                        </a:rPr>
                        <a:t>（室主任）</a:t>
                      </a:r>
                      <a:endParaRPr lang="zh-CN" sz="1200" kern="100" dirty="0">
                        <a:solidFill>
                          <a:schemeClr val="tx2"/>
                        </a:solidFill>
                        <a:effectLst/>
                        <a:latin typeface="Times New Roman" panose="02020603050405020304" pitchFamily="18" charset="0"/>
                        <a:ea typeface="宋体" panose="02010600030101010101" pitchFamily="2" charset="-122"/>
                      </a:endParaRPr>
                    </a:p>
                  </a:txBody>
                  <a:tcPr anchor="ctr"/>
                </a:tc>
                <a:tc>
                  <a:txBody>
                    <a:bodyPr/>
                    <a:lstStyle/>
                    <a:p>
                      <a:pPr algn="just">
                        <a:lnSpc>
                          <a:spcPts val="2000"/>
                        </a:lnSpc>
                        <a:spcAft>
                          <a:spcPts val="0"/>
                        </a:spcAft>
                      </a:pPr>
                      <a:r>
                        <a:rPr lang="zh-CN" sz="1200" kern="100">
                          <a:solidFill>
                            <a:schemeClr val="tx2"/>
                          </a:solidFill>
                          <a:effectLst/>
                          <a:latin typeface="Times New Roman" panose="02020603050405020304" pitchFamily="18" charset="0"/>
                          <a:ea typeface="宋体" panose="02010600030101010101" pitchFamily="2" charset="-122"/>
                        </a:rPr>
                        <a:t>已完成</a:t>
                      </a:r>
                    </a:p>
                  </a:txBody>
                  <a:tcPr anchor="ctr"/>
                </a:tc>
              </a:tr>
              <a:tr h="327614">
                <a:tc>
                  <a:txBody>
                    <a:bodyPr/>
                    <a:lstStyle/>
                    <a:p>
                      <a:pPr algn="just">
                        <a:lnSpc>
                          <a:spcPts val="2000"/>
                        </a:lnSpc>
                        <a:spcAft>
                          <a:spcPts val="0"/>
                        </a:spcAft>
                      </a:pPr>
                      <a:r>
                        <a:rPr lang="zh-CN" sz="1200" kern="100" dirty="0" smtClean="0">
                          <a:solidFill>
                            <a:schemeClr val="tx2"/>
                          </a:solidFill>
                          <a:effectLst/>
                          <a:latin typeface="Times New Roman" panose="02020603050405020304" pitchFamily="18" charset="0"/>
                          <a:ea typeface="宋体" panose="02010600030101010101" pitchFamily="2" charset="-122"/>
                        </a:rPr>
                        <a:t>设备</a:t>
                      </a:r>
                      <a:r>
                        <a:rPr lang="zh-CN" sz="1200" kern="100" dirty="0">
                          <a:solidFill>
                            <a:schemeClr val="tx2"/>
                          </a:solidFill>
                          <a:effectLst/>
                          <a:latin typeface="Times New Roman" panose="02020603050405020304" pitchFamily="18" charset="0"/>
                          <a:ea typeface="宋体" panose="02010600030101010101" pitchFamily="2" charset="-122"/>
                        </a:rPr>
                        <a:t>质量管理</a:t>
                      </a:r>
                    </a:p>
                  </a:txBody>
                  <a:tcPr anchor="ctr"/>
                </a:tc>
                <a:tc>
                  <a:txBody>
                    <a:bodyPr/>
                    <a:lstStyle/>
                    <a:p>
                      <a:pPr algn="just">
                        <a:lnSpc>
                          <a:spcPts val="2000"/>
                        </a:lnSpc>
                        <a:spcAft>
                          <a:spcPts val="0"/>
                        </a:spcAft>
                      </a:pPr>
                      <a:r>
                        <a:rPr lang="zh-CN" sz="1200" kern="100" dirty="0" smtClean="0">
                          <a:solidFill>
                            <a:schemeClr val="tx2"/>
                          </a:solidFill>
                          <a:effectLst/>
                          <a:latin typeface="Times New Roman" panose="02020603050405020304" pitchFamily="18" charset="0"/>
                          <a:ea typeface="宋体" panose="02010600030101010101" pitchFamily="2" charset="-122"/>
                        </a:rPr>
                        <a:t>吴彬</a:t>
                      </a:r>
                      <a:r>
                        <a:rPr lang="zh-CN" altLang="en-US" sz="1200" kern="100" dirty="0" smtClean="0">
                          <a:solidFill>
                            <a:schemeClr val="tx2"/>
                          </a:solidFill>
                          <a:effectLst/>
                          <a:latin typeface="Times New Roman" panose="02020603050405020304" pitchFamily="18" charset="0"/>
                          <a:ea typeface="宋体" panose="02010600030101010101" pitchFamily="2" charset="-122"/>
                        </a:rPr>
                        <a:t>（支委）</a:t>
                      </a:r>
                      <a:r>
                        <a:rPr lang="zh-CN" sz="1200" kern="100" dirty="0" smtClean="0">
                          <a:solidFill>
                            <a:schemeClr val="tx2"/>
                          </a:solidFill>
                          <a:effectLst/>
                          <a:latin typeface="Times New Roman" panose="02020603050405020304" pitchFamily="18" charset="0"/>
                          <a:ea typeface="宋体" panose="02010600030101010101" pitchFamily="2" charset="-122"/>
                        </a:rPr>
                        <a:t>，闫贺</a:t>
                      </a:r>
                      <a:r>
                        <a:rPr lang="zh-CN" altLang="en-US" sz="1200" kern="100" dirty="0" smtClean="0">
                          <a:solidFill>
                            <a:schemeClr val="tx2"/>
                          </a:solidFill>
                          <a:effectLst/>
                          <a:latin typeface="Times New Roman" panose="02020603050405020304" pitchFamily="18" charset="0"/>
                          <a:ea typeface="宋体" panose="02010600030101010101" pitchFamily="2" charset="-122"/>
                        </a:rPr>
                        <a:t>（支委）</a:t>
                      </a:r>
                      <a:endParaRPr lang="zh-CN" sz="1200" kern="100" dirty="0">
                        <a:solidFill>
                          <a:schemeClr val="tx2"/>
                        </a:solidFill>
                        <a:effectLst/>
                        <a:latin typeface="Times New Roman" panose="02020603050405020304" pitchFamily="18" charset="0"/>
                        <a:ea typeface="宋体" panose="02010600030101010101" pitchFamily="2" charset="-122"/>
                      </a:endParaRPr>
                    </a:p>
                  </a:txBody>
                  <a:tcPr anchor="ctr"/>
                </a:tc>
                <a:tc>
                  <a:txBody>
                    <a:bodyPr/>
                    <a:lstStyle/>
                    <a:p>
                      <a:pPr algn="just">
                        <a:lnSpc>
                          <a:spcPts val="2000"/>
                        </a:lnSpc>
                        <a:spcAft>
                          <a:spcPts val="0"/>
                        </a:spcAft>
                      </a:pPr>
                      <a:r>
                        <a:rPr lang="zh-CN" sz="1200" kern="100">
                          <a:solidFill>
                            <a:schemeClr val="tx2"/>
                          </a:solidFill>
                          <a:effectLst/>
                          <a:latin typeface="Times New Roman" panose="02020603050405020304" pitchFamily="18" charset="0"/>
                          <a:ea typeface="宋体" panose="02010600030101010101" pitchFamily="2" charset="-122"/>
                        </a:rPr>
                        <a:t>已完成</a:t>
                      </a:r>
                    </a:p>
                  </a:txBody>
                  <a:tcPr anchor="ctr"/>
                </a:tc>
              </a:tr>
              <a:tr h="327614">
                <a:tc>
                  <a:txBody>
                    <a:bodyPr/>
                    <a:lstStyle/>
                    <a:p>
                      <a:pPr algn="just">
                        <a:lnSpc>
                          <a:spcPts val="2000"/>
                        </a:lnSpc>
                        <a:spcAft>
                          <a:spcPts val="0"/>
                        </a:spcAft>
                      </a:pPr>
                      <a:r>
                        <a:rPr lang="zh-CN" sz="1200" kern="100" dirty="0" smtClean="0">
                          <a:solidFill>
                            <a:schemeClr val="tx2"/>
                          </a:solidFill>
                          <a:effectLst/>
                          <a:latin typeface="Times New Roman" panose="02020603050405020304" pitchFamily="18" charset="0"/>
                          <a:ea typeface="宋体" panose="02010600030101010101" pitchFamily="2" charset="-122"/>
                        </a:rPr>
                        <a:t>核电</a:t>
                      </a:r>
                      <a:r>
                        <a:rPr lang="zh-CN" sz="1200" kern="100" dirty="0">
                          <a:solidFill>
                            <a:schemeClr val="tx2"/>
                          </a:solidFill>
                          <a:effectLst/>
                          <a:latin typeface="Times New Roman" panose="02020603050405020304" pitchFamily="18" charset="0"/>
                          <a:ea typeface="宋体" panose="02010600030101010101" pitchFamily="2" charset="-122"/>
                        </a:rPr>
                        <a:t>标准规范</a:t>
                      </a:r>
                    </a:p>
                  </a:txBody>
                  <a:tcPr anchor="ctr"/>
                </a:tc>
                <a:tc>
                  <a:txBody>
                    <a:bodyPr/>
                    <a:lstStyle/>
                    <a:p>
                      <a:pPr algn="just">
                        <a:lnSpc>
                          <a:spcPts val="2000"/>
                        </a:lnSpc>
                        <a:spcAft>
                          <a:spcPts val="0"/>
                        </a:spcAft>
                      </a:pPr>
                      <a:r>
                        <a:rPr lang="zh-CN" sz="1200" kern="100" dirty="0">
                          <a:solidFill>
                            <a:schemeClr val="tx2"/>
                          </a:solidFill>
                          <a:effectLst/>
                          <a:latin typeface="Times New Roman" panose="02020603050405020304" pitchFamily="18" charset="0"/>
                          <a:ea typeface="宋体" panose="02010600030101010101" pitchFamily="2" charset="-122"/>
                        </a:rPr>
                        <a:t>张海</a:t>
                      </a:r>
                      <a:r>
                        <a:rPr lang="zh-CN" sz="1200" kern="100" dirty="0" smtClean="0">
                          <a:solidFill>
                            <a:schemeClr val="tx2"/>
                          </a:solidFill>
                          <a:effectLst/>
                          <a:latin typeface="Times New Roman" panose="02020603050405020304" pitchFamily="18" charset="0"/>
                          <a:ea typeface="宋体" panose="02010600030101010101" pitchFamily="2" charset="-122"/>
                        </a:rPr>
                        <a:t>泉</a:t>
                      </a:r>
                      <a:r>
                        <a:rPr lang="zh-CN" altLang="en-US" sz="1200" kern="100" dirty="0" smtClean="0">
                          <a:solidFill>
                            <a:schemeClr val="tx2"/>
                          </a:solidFill>
                          <a:effectLst/>
                          <a:latin typeface="Times New Roman" panose="02020603050405020304" pitchFamily="18" charset="0"/>
                          <a:ea typeface="宋体" panose="02010600030101010101" pitchFamily="2" charset="-122"/>
                        </a:rPr>
                        <a:t>（支书）</a:t>
                      </a:r>
                      <a:r>
                        <a:rPr lang="zh-CN" sz="1200" kern="100" dirty="0" smtClean="0">
                          <a:solidFill>
                            <a:schemeClr val="tx2"/>
                          </a:solidFill>
                          <a:effectLst/>
                          <a:latin typeface="Times New Roman" panose="02020603050405020304" pitchFamily="18" charset="0"/>
                          <a:ea typeface="宋体" panose="02010600030101010101" pitchFamily="2" charset="-122"/>
                        </a:rPr>
                        <a:t>，</a:t>
                      </a:r>
                      <a:r>
                        <a:rPr lang="zh-CN" sz="1200" kern="100" dirty="0">
                          <a:solidFill>
                            <a:schemeClr val="tx2"/>
                          </a:solidFill>
                          <a:effectLst/>
                          <a:latin typeface="Times New Roman" panose="02020603050405020304" pitchFamily="18" charset="0"/>
                          <a:ea typeface="宋体" panose="02010600030101010101" pitchFamily="2" charset="-122"/>
                        </a:rPr>
                        <a:t>刘继国，聂君锋</a:t>
                      </a:r>
                    </a:p>
                  </a:txBody>
                  <a:tcPr anchor="ctr"/>
                </a:tc>
                <a:tc>
                  <a:txBody>
                    <a:bodyPr/>
                    <a:lstStyle/>
                    <a:p>
                      <a:pPr algn="just">
                        <a:lnSpc>
                          <a:spcPts val="2000"/>
                        </a:lnSpc>
                        <a:spcAft>
                          <a:spcPts val="0"/>
                        </a:spcAft>
                      </a:pPr>
                      <a:r>
                        <a:rPr lang="zh-CN" sz="1200" kern="100">
                          <a:solidFill>
                            <a:schemeClr val="tx2"/>
                          </a:solidFill>
                          <a:effectLst/>
                          <a:latin typeface="Times New Roman" panose="02020603050405020304" pitchFamily="18" charset="0"/>
                          <a:ea typeface="宋体" panose="02010600030101010101" pitchFamily="2" charset="-122"/>
                        </a:rPr>
                        <a:t>已完成</a:t>
                      </a:r>
                    </a:p>
                  </a:txBody>
                  <a:tcPr anchor="ctr"/>
                </a:tc>
              </a:tr>
              <a:tr h="327614">
                <a:tc>
                  <a:txBody>
                    <a:bodyPr/>
                    <a:lstStyle/>
                    <a:p>
                      <a:pPr algn="just">
                        <a:lnSpc>
                          <a:spcPts val="2000"/>
                        </a:lnSpc>
                        <a:spcAft>
                          <a:spcPts val="0"/>
                        </a:spcAft>
                      </a:pPr>
                      <a:r>
                        <a:rPr lang="zh-CN" sz="1200" kern="100" dirty="0">
                          <a:solidFill>
                            <a:schemeClr val="tx2"/>
                          </a:solidFill>
                          <a:effectLst/>
                          <a:latin typeface="Times New Roman" panose="02020603050405020304" pitchFamily="18" charset="0"/>
                          <a:ea typeface="宋体" panose="02010600030101010101" pitchFamily="2" charset="-122"/>
                        </a:rPr>
                        <a:t>控制棒</a:t>
                      </a:r>
                      <a:r>
                        <a:rPr lang="zh-CN" sz="1200" kern="100" dirty="0" smtClean="0">
                          <a:solidFill>
                            <a:schemeClr val="tx2"/>
                          </a:solidFill>
                          <a:effectLst/>
                          <a:latin typeface="Times New Roman" panose="02020603050405020304" pitchFamily="18" charset="0"/>
                          <a:ea typeface="宋体" panose="02010600030101010101" pitchFamily="2" charset="-122"/>
                        </a:rPr>
                        <a:t>研制关键</a:t>
                      </a:r>
                      <a:r>
                        <a:rPr lang="zh-CN" sz="1200" kern="100" dirty="0">
                          <a:solidFill>
                            <a:schemeClr val="tx2"/>
                          </a:solidFill>
                          <a:effectLst/>
                          <a:latin typeface="Times New Roman" panose="02020603050405020304" pitchFamily="18" charset="0"/>
                          <a:ea typeface="宋体" panose="02010600030101010101" pitchFamily="2" charset="-122"/>
                        </a:rPr>
                        <a:t>问题</a:t>
                      </a:r>
                    </a:p>
                  </a:txBody>
                  <a:tcPr anchor="ctr"/>
                </a:tc>
                <a:tc>
                  <a:txBody>
                    <a:bodyPr/>
                    <a:lstStyle/>
                    <a:p>
                      <a:pPr algn="just">
                        <a:lnSpc>
                          <a:spcPts val="2000"/>
                        </a:lnSpc>
                        <a:spcAft>
                          <a:spcPts val="0"/>
                        </a:spcAft>
                      </a:pPr>
                      <a:r>
                        <a:rPr lang="zh-CN" sz="1200" kern="100" dirty="0" smtClean="0">
                          <a:solidFill>
                            <a:schemeClr val="tx2"/>
                          </a:solidFill>
                          <a:effectLst/>
                          <a:latin typeface="Times New Roman" panose="02020603050405020304" pitchFamily="18" charset="0"/>
                          <a:ea typeface="宋体" panose="02010600030101010101" pitchFamily="2" charset="-122"/>
                        </a:rPr>
                        <a:t>闫贺</a:t>
                      </a:r>
                      <a:r>
                        <a:rPr lang="zh-CN" altLang="en-US" sz="1200" kern="100" dirty="0" smtClean="0">
                          <a:solidFill>
                            <a:schemeClr val="tx2"/>
                          </a:solidFill>
                          <a:effectLst/>
                          <a:latin typeface="Times New Roman" panose="02020603050405020304" pitchFamily="18" charset="0"/>
                          <a:ea typeface="宋体" panose="02010600030101010101" pitchFamily="2" charset="-122"/>
                        </a:rPr>
                        <a:t>（支委）</a:t>
                      </a:r>
                      <a:r>
                        <a:rPr lang="zh-CN" sz="1200" kern="100" dirty="0" smtClean="0">
                          <a:solidFill>
                            <a:schemeClr val="tx2"/>
                          </a:solidFill>
                          <a:effectLst/>
                          <a:latin typeface="Times New Roman" panose="02020603050405020304" pitchFamily="18" charset="0"/>
                          <a:ea typeface="宋体" panose="02010600030101010101" pitchFamily="2" charset="-122"/>
                        </a:rPr>
                        <a:t>，刁兴中</a:t>
                      </a:r>
                      <a:r>
                        <a:rPr lang="zh-CN" altLang="en-US" sz="1200" kern="100" dirty="0" smtClean="0">
                          <a:solidFill>
                            <a:schemeClr val="tx2"/>
                          </a:solidFill>
                          <a:effectLst/>
                          <a:latin typeface="Times New Roman" panose="02020603050405020304" pitchFamily="18" charset="0"/>
                          <a:ea typeface="宋体" panose="02010600030101010101" pitchFamily="2" charset="-122"/>
                        </a:rPr>
                        <a:t>（室副主任，非党员）</a:t>
                      </a:r>
                      <a:endParaRPr lang="zh-CN" sz="1200" kern="100" dirty="0">
                        <a:solidFill>
                          <a:schemeClr val="tx2"/>
                        </a:solidFill>
                        <a:effectLst/>
                        <a:latin typeface="Times New Roman" panose="02020603050405020304" pitchFamily="18" charset="0"/>
                        <a:ea typeface="宋体" panose="02010600030101010101" pitchFamily="2" charset="-122"/>
                      </a:endParaRPr>
                    </a:p>
                  </a:txBody>
                  <a:tcPr anchor="ctr"/>
                </a:tc>
                <a:tc>
                  <a:txBody>
                    <a:bodyPr/>
                    <a:lstStyle/>
                    <a:p>
                      <a:pPr algn="just">
                        <a:lnSpc>
                          <a:spcPts val="2000"/>
                        </a:lnSpc>
                        <a:spcAft>
                          <a:spcPts val="0"/>
                        </a:spcAft>
                      </a:pPr>
                      <a:r>
                        <a:rPr lang="zh-CN" sz="1200" kern="100">
                          <a:solidFill>
                            <a:schemeClr val="tx2"/>
                          </a:solidFill>
                          <a:effectLst/>
                          <a:latin typeface="Times New Roman" panose="02020603050405020304" pitchFamily="18" charset="0"/>
                          <a:ea typeface="宋体" panose="02010600030101010101" pitchFamily="2" charset="-122"/>
                        </a:rPr>
                        <a:t>已完成</a:t>
                      </a:r>
                    </a:p>
                  </a:txBody>
                  <a:tcPr anchor="ctr"/>
                </a:tc>
              </a:tr>
              <a:tr h="327614">
                <a:tc>
                  <a:txBody>
                    <a:bodyPr/>
                    <a:lstStyle/>
                    <a:p>
                      <a:pPr algn="just">
                        <a:lnSpc>
                          <a:spcPts val="2000"/>
                        </a:lnSpc>
                        <a:spcAft>
                          <a:spcPts val="0"/>
                        </a:spcAft>
                      </a:pPr>
                      <a:r>
                        <a:rPr lang="zh-CN" sz="1200" kern="100" dirty="0">
                          <a:solidFill>
                            <a:schemeClr val="tx2"/>
                          </a:solidFill>
                          <a:effectLst/>
                          <a:latin typeface="Times New Roman" panose="02020603050405020304" pitchFamily="18" charset="0"/>
                          <a:ea typeface="宋体" panose="02010600030101010101" pitchFamily="2" charset="-122"/>
                        </a:rPr>
                        <a:t>核电</a:t>
                      </a:r>
                      <a:r>
                        <a:rPr lang="zh-CN" sz="1200" kern="100" dirty="0" smtClean="0">
                          <a:solidFill>
                            <a:schemeClr val="tx2"/>
                          </a:solidFill>
                          <a:effectLst/>
                          <a:latin typeface="Times New Roman" panose="02020603050405020304" pitchFamily="18" charset="0"/>
                          <a:ea typeface="宋体" panose="02010600030101010101" pitchFamily="2" charset="-122"/>
                        </a:rPr>
                        <a:t>工程的</a:t>
                      </a:r>
                      <a:r>
                        <a:rPr lang="zh-CN" sz="1200" kern="100" dirty="0">
                          <a:solidFill>
                            <a:schemeClr val="tx2"/>
                          </a:solidFill>
                          <a:effectLst/>
                          <a:latin typeface="Times New Roman" panose="02020603050405020304" pitchFamily="18" charset="0"/>
                          <a:ea typeface="宋体" panose="02010600030101010101" pitchFamily="2" charset="-122"/>
                        </a:rPr>
                        <a:t>力学问题</a:t>
                      </a:r>
                    </a:p>
                  </a:txBody>
                  <a:tcPr anchor="ctr"/>
                </a:tc>
                <a:tc>
                  <a:txBody>
                    <a:bodyPr/>
                    <a:lstStyle/>
                    <a:p>
                      <a:pPr algn="just">
                        <a:lnSpc>
                          <a:spcPts val="2000"/>
                        </a:lnSpc>
                        <a:spcAft>
                          <a:spcPts val="0"/>
                        </a:spcAft>
                      </a:pPr>
                      <a:r>
                        <a:rPr lang="zh-CN" sz="1200" kern="100" dirty="0">
                          <a:solidFill>
                            <a:schemeClr val="tx2"/>
                          </a:solidFill>
                          <a:effectLst/>
                          <a:latin typeface="Times New Roman" panose="02020603050405020304" pitchFamily="18" charset="0"/>
                          <a:ea typeface="宋体" panose="02010600030101010101" pitchFamily="2" charset="-122"/>
                        </a:rPr>
                        <a:t>李悦，李天津</a:t>
                      </a:r>
                    </a:p>
                  </a:txBody>
                  <a:tcPr anchor="ctr"/>
                </a:tc>
                <a:tc>
                  <a:txBody>
                    <a:bodyPr/>
                    <a:lstStyle/>
                    <a:p>
                      <a:pPr algn="just">
                        <a:lnSpc>
                          <a:spcPts val="2000"/>
                        </a:lnSpc>
                        <a:spcAft>
                          <a:spcPts val="0"/>
                        </a:spcAft>
                      </a:pPr>
                      <a:r>
                        <a:rPr lang="zh-CN" sz="1200" kern="100">
                          <a:solidFill>
                            <a:schemeClr val="tx2"/>
                          </a:solidFill>
                          <a:effectLst/>
                          <a:latin typeface="Times New Roman" panose="02020603050405020304" pitchFamily="18" charset="0"/>
                          <a:ea typeface="宋体" panose="02010600030101010101" pitchFamily="2" charset="-122"/>
                        </a:rPr>
                        <a:t>已完成</a:t>
                      </a:r>
                    </a:p>
                  </a:txBody>
                  <a:tcPr anchor="ctr"/>
                </a:tc>
              </a:tr>
              <a:tr h="327614">
                <a:tc>
                  <a:txBody>
                    <a:bodyPr/>
                    <a:lstStyle/>
                    <a:p>
                      <a:pPr algn="just">
                        <a:lnSpc>
                          <a:spcPts val="2000"/>
                        </a:lnSpc>
                        <a:spcAft>
                          <a:spcPts val="0"/>
                        </a:spcAft>
                      </a:pPr>
                      <a:r>
                        <a:rPr lang="zh-CN" altLang="en-US" sz="1200" kern="100" dirty="0" smtClean="0">
                          <a:solidFill>
                            <a:schemeClr val="tx2"/>
                          </a:solidFill>
                          <a:effectLst/>
                          <a:latin typeface="Times New Roman" panose="02020603050405020304" pitchFamily="18" charset="0"/>
                          <a:ea typeface="宋体" panose="02010600030101010101" pitchFamily="2" charset="-122"/>
                        </a:rPr>
                        <a:t>待定</a:t>
                      </a:r>
                      <a:endParaRPr lang="zh-CN" sz="1200" kern="100" dirty="0">
                        <a:solidFill>
                          <a:schemeClr val="tx2"/>
                        </a:solidFill>
                        <a:effectLst/>
                        <a:latin typeface="Times New Roman" panose="02020603050405020304" pitchFamily="18" charset="0"/>
                        <a:ea typeface="宋体" panose="02010600030101010101" pitchFamily="2" charset="-122"/>
                      </a:endParaRPr>
                    </a:p>
                  </a:txBody>
                  <a:tcPr anchor="ctr"/>
                </a:tc>
                <a:tc>
                  <a:txBody>
                    <a:bodyPr/>
                    <a:lstStyle/>
                    <a:p>
                      <a:pPr algn="just">
                        <a:lnSpc>
                          <a:spcPts val="2000"/>
                        </a:lnSpc>
                        <a:spcAft>
                          <a:spcPts val="0"/>
                        </a:spcAft>
                      </a:pPr>
                      <a:r>
                        <a:rPr lang="zh-CN" sz="1200" kern="100" dirty="0">
                          <a:solidFill>
                            <a:schemeClr val="tx2"/>
                          </a:solidFill>
                          <a:effectLst/>
                          <a:latin typeface="Times New Roman" panose="02020603050405020304" pitchFamily="18" charset="0"/>
                          <a:ea typeface="宋体" panose="02010600030101010101" pitchFamily="2" charset="-122"/>
                        </a:rPr>
                        <a:t>秦本科，刘潜峰，赵陈儒</a:t>
                      </a:r>
                    </a:p>
                  </a:txBody>
                  <a:tcPr anchor="ctr"/>
                </a:tc>
                <a:tc>
                  <a:txBody>
                    <a:bodyPr/>
                    <a:lstStyle/>
                    <a:p>
                      <a:pPr algn="just">
                        <a:lnSpc>
                          <a:spcPts val="2000"/>
                        </a:lnSpc>
                        <a:spcAft>
                          <a:spcPts val="0"/>
                        </a:spcAft>
                      </a:pPr>
                      <a:r>
                        <a:rPr lang="zh-CN" sz="1200" kern="100" dirty="0">
                          <a:solidFill>
                            <a:schemeClr val="tx2"/>
                          </a:solidFill>
                          <a:effectLst/>
                          <a:latin typeface="Times New Roman" panose="02020603050405020304" pitchFamily="18" charset="0"/>
                          <a:ea typeface="宋体" panose="02010600030101010101" pitchFamily="2" charset="-122"/>
                        </a:rPr>
                        <a:t>准备中</a:t>
                      </a:r>
                    </a:p>
                  </a:txBody>
                  <a:tcPr anchor="ctr"/>
                </a:tc>
              </a:tr>
              <a:tr h="327614">
                <a:tc>
                  <a:txBody>
                    <a:bodyPr/>
                    <a:lstStyle/>
                    <a:p>
                      <a:pPr algn="just">
                        <a:lnSpc>
                          <a:spcPts val="2000"/>
                        </a:lnSpc>
                        <a:spcAft>
                          <a:spcPts val="0"/>
                        </a:spcAft>
                      </a:pPr>
                      <a:r>
                        <a:rPr lang="zh-CN" altLang="en-US" sz="1200" kern="100" dirty="0" smtClean="0">
                          <a:solidFill>
                            <a:schemeClr val="tx2"/>
                          </a:solidFill>
                          <a:effectLst/>
                          <a:latin typeface="Times New Roman" panose="02020603050405020304" pitchFamily="18" charset="0"/>
                          <a:ea typeface="宋体" panose="02010600030101010101" pitchFamily="2" charset="-122"/>
                        </a:rPr>
                        <a:t>待定</a:t>
                      </a:r>
                      <a:endParaRPr lang="zh-CN" sz="1200" kern="100" dirty="0">
                        <a:solidFill>
                          <a:schemeClr val="tx2"/>
                        </a:solidFill>
                        <a:effectLst/>
                        <a:latin typeface="Times New Roman" panose="02020603050405020304" pitchFamily="18" charset="0"/>
                        <a:ea typeface="宋体" panose="02010600030101010101" pitchFamily="2" charset="-122"/>
                      </a:endParaRPr>
                    </a:p>
                  </a:txBody>
                  <a:tcPr anchor="ctr"/>
                </a:tc>
                <a:tc>
                  <a:txBody>
                    <a:bodyPr/>
                    <a:lstStyle/>
                    <a:p>
                      <a:pPr algn="just">
                        <a:lnSpc>
                          <a:spcPts val="2000"/>
                        </a:lnSpc>
                        <a:spcAft>
                          <a:spcPts val="0"/>
                        </a:spcAft>
                      </a:pPr>
                      <a:r>
                        <a:rPr lang="zh-CN" sz="1200" kern="100" dirty="0">
                          <a:solidFill>
                            <a:schemeClr val="tx2"/>
                          </a:solidFill>
                          <a:effectLst/>
                          <a:latin typeface="Times New Roman" panose="02020603050405020304" pitchFamily="18" charset="0"/>
                          <a:ea typeface="宋体" panose="02010600030101010101" pitchFamily="2" charset="-122"/>
                        </a:rPr>
                        <a:t>黄志勇，陈凤</a:t>
                      </a:r>
                    </a:p>
                  </a:txBody>
                  <a:tcPr anchor="ctr"/>
                </a:tc>
                <a:tc>
                  <a:txBody>
                    <a:bodyPr/>
                    <a:lstStyle/>
                    <a:p>
                      <a:pPr algn="just">
                        <a:lnSpc>
                          <a:spcPts val="2000"/>
                        </a:lnSpc>
                        <a:spcAft>
                          <a:spcPts val="0"/>
                        </a:spcAft>
                      </a:pPr>
                      <a:r>
                        <a:rPr lang="zh-CN" sz="1200" kern="100" dirty="0">
                          <a:solidFill>
                            <a:schemeClr val="tx2"/>
                          </a:solidFill>
                          <a:effectLst/>
                          <a:latin typeface="Times New Roman" panose="02020603050405020304" pitchFamily="18" charset="0"/>
                          <a:ea typeface="宋体" panose="02010600030101010101" pitchFamily="2" charset="-122"/>
                        </a:rPr>
                        <a:t>准备中</a:t>
                      </a:r>
                    </a:p>
                  </a:txBody>
                  <a:tcPr anchor="ctr"/>
                </a:tc>
              </a:tr>
            </a:tbl>
          </a:graphicData>
        </a:graphic>
      </p:graphicFrame>
      <p:sp>
        <p:nvSpPr>
          <p:cNvPr id="10" name="矩形 9"/>
          <p:cNvSpPr/>
          <p:nvPr/>
        </p:nvSpPr>
        <p:spPr>
          <a:xfrm>
            <a:off x="2705680" y="2193383"/>
            <a:ext cx="3416320" cy="348813"/>
          </a:xfrm>
          <a:prstGeom prst="rect">
            <a:avLst/>
          </a:prstGeom>
        </p:spPr>
        <p:txBody>
          <a:bodyPr wrap="none" anchor="ctr" anchorCtr="0">
            <a:spAutoFit/>
          </a:bodyPr>
          <a:lstStyle/>
          <a:p>
            <a:pPr algn="ctr">
              <a:lnSpc>
                <a:spcPts val="2000"/>
              </a:lnSpc>
              <a:spcAft>
                <a:spcPts val="0"/>
              </a:spcAft>
            </a:pPr>
            <a:r>
              <a:rPr lang="zh-CN" altLang="en-US" sz="2800" kern="100" dirty="0" smtClean="0">
                <a:solidFill>
                  <a:srgbClr val="002060"/>
                </a:solidFill>
                <a:latin typeface="Times New Roman" panose="02020603050405020304" pitchFamily="18" charset="0"/>
                <a:ea typeface="宋体" panose="02010600030101010101" pitchFamily="2" charset="-122"/>
              </a:rPr>
              <a:t>台前：组建研讨小组</a:t>
            </a:r>
            <a:endParaRPr lang="zh-CN" altLang="zh-CN" sz="2800" kern="100" dirty="0">
              <a:solidFill>
                <a:srgbClr val="002060"/>
              </a:solidFill>
              <a:effectLst/>
              <a:latin typeface="Times New Roman" panose="02020603050405020304" pitchFamily="18" charset="0"/>
              <a:ea typeface="宋体" panose="02010600030101010101" pitchFamily="2" charset="-122"/>
            </a:endParaRPr>
          </a:p>
        </p:txBody>
      </p:sp>
      <p:pic>
        <p:nvPicPr>
          <p:cNvPr id="6" name="图片 5"/>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903163" y="2911648"/>
            <a:ext cx="1954510" cy="977255"/>
          </a:xfrm>
          <a:prstGeom prst="rect">
            <a:avLst/>
          </a:prstGeom>
        </p:spPr>
      </p:pic>
      <p:pic>
        <p:nvPicPr>
          <p:cNvPr id="3" name="图片 2"/>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6889036" y="4040595"/>
            <a:ext cx="1968638" cy="845440"/>
          </a:xfrm>
          <a:prstGeom prst="rect">
            <a:avLst/>
          </a:prstGeom>
        </p:spPr>
      </p:pic>
      <p:pic>
        <p:nvPicPr>
          <p:cNvPr id="4" name="图片 3"/>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6903163" y="5037727"/>
            <a:ext cx="1954510" cy="907451"/>
          </a:xfrm>
          <a:prstGeom prst="rect">
            <a:avLst/>
          </a:prstGeom>
        </p:spPr>
      </p:pic>
    </p:spTree>
    <p:extLst>
      <p:ext uri="{BB962C8B-B14F-4D97-AF65-F5344CB8AC3E}">
        <p14:creationId xmlns:p14="http://schemas.microsoft.com/office/powerpoint/2010/main" val="26312013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50"/>
                                        <p:tgtEl>
                                          <p:spTgt spid="7"/>
                                        </p:tgtEl>
                                      </p:cBhvr>
                                    </p:animEffect>
                                    <p:anim calcmode="lin" valueType="num">
                                      <p:cBhvr>
                                        <p:cTn id="8" dur="250" fill="hold"/>
                                        <p:tgtEl>
                                          <p:spTgt spid="7"/>
                                        </p:tgtEl>
                                        <p:attrNameLst>
                                          <p:attrName>ppt_x</p:attrName>
                                        </p:attrNameLst>
                                      </p:cBhvr>
                                      <p:tavLst>
                                        <p:tav tm="0">
                                          <p:val>
                                            <p:strVal val="#ppt_x"/>
                                          </p:val>
                                        </p:tav>
                                        <p:tav tm="100000">
                                          <p:val>
                                            <p:strVal val="#ppt_x"/>
                                          </p:val>
                                        </p:tav>
                                      </p:tavLst>
                                    </p:anim>
                                    <p:anim calcmode="lin" valueType="num">
                                      <p:cBhvr>
                                        <p:cTn id="9" dur="25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250"/>
                            </p:stCondLst>
                            <p:childTnLst>
                              <p:par>
                                <p:cTn id="11" presetID="10" presetClass="entr" presetSubtype="0" fill="hold" grpId="0" nodeType="afterEffect">
                                  <p:stCondLst>
                                    <p:cond delay="10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nodeType="withEffect">
                                  <p:stCondLst>
                                    <p:cond delay="10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par>
                          <p:cTn id="17" fill="hold">
                            <p:stCondLst>
                              <p:cond delay="850"/>
                            </p:stCondLst>
                            <p:childTnLst>
                              <p:par>
                                <p:cTn id="18" presetID="10" presetClass="entr" presetSubtype="0"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par>
                                <p:cTn id="21" presetID="10"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par>
                                <p:cTn id="24" presetID="10" presetClass="entr" presetSubtype="0" fill="hold"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人员分工及组织过程</a:t>
            </a:r>
          </a:p>
        </p:txBody>
      </p:sp>
      <p:graphicFrame>
        <p:nvGraphicFramePr>
          <p:cNvPr id="6" name="内容占位符 5"/>
          <p:cNvGraphicFramePr>
            <a:graphicFrameLocks noGrp="1"/>
          </p:cNvGraphicFramePr>
          <p:nvPr>
            <p:ph idx="1"/>
            <p:extLst>
              <p:ext uri="{D42A27DB-BD31-4B8C-83A1-F6EECF244321}">
                <p14:modId xmlns:p14="http://schemas.microsoft.com/office/powerpoint/2010/main" val="2627111519"/>
              </p:ext>
            </p:extLst>
          </p:nvPr>
        </p:nvGraphicFramePr>
        <p:xfrm>
          <a:off x="920254" y="2542198"/>
          <a:ext cx="6856763" cy="4185920"/>
        </p:xfrm>
        <a:graphic>
          <a:graphicData uri="http://schemas.openxmlformats.org/drawingml/2006/table">
            <a:tbl>
              <a:tblPr bandRow="1">
                <a:tableStyleId>{5C22544A-7EE6-4342-B048-85BDC9FD1C3A}</a:tableStyleId>
              </a:tblPr>
              <a:tblGrid>
                <a:gridCol w="2651177"/>
                <a:gridCol w="4205586"/>
              </a:tblGrid>
              <a:tr h="866584">
                <a:tc>
                  <a:txBody>
                    <a:bodyPr/>
                    <a:lstStyle/>
                    <a:p>
                      <a:pPr algn="just">
                        <a:lnSpc>
                          <a:spcPts val="2000"/>
                        </a:lnSpc>
                        <a:spcAft>
                          <a:spcPts val="0"/>
                        </a:spcAft>
                      </a:pPr>
                      <a:r>
                        <a:rPr lang="zh-CN" altLang="en-US" sz="1600" b="1" kern="100" dirty="0" smtClean="0">
                          <a:solidFill>
                            <a:schemeClr val="tx2"/>
                          </a:solidFill>
                          <a:effectLst/>
                          <a:latin typeface="Times New Roman" panose="02020603050405020304" pitchFamily="18" charset="0"/>
                          <a:ea typeface="宋体" panose="02010600030101010101" pitchFamily="2" charset="-122"/>
                        </a:rPr>
                        <a:t>拟提候选研讨主题</a:t>
                      </a:r>
                    </a:p>
                  </a:txBody>
                  <a:tcPr marL="137160" marR="137160" marT="137160" marB="137160"/>
                </a:tc>
                <a:tc>
                  <a:txBody>
                    <a:bodyPr/>
                    <a:lstStyle/>
                    <a:p>
                      <a:pPr algn="just">
                        <a:lnSpc>
                          <a:spcPts val="2000"/>
                        </a:lnSpc>
                        <a:spcAft>
                          <a:spcPts val="0"/>
                        </a:spcAft>
                      </a:pPr>
                      <a:r>
                        <a:rPr lang="zh-CN" altLang="en-US" sz="1600" b="0" kern="100" dirty="0" smtClean="0">
                          <a:solidFill>
                            <a:schemeClr val="tx2"/>
                          </a:solidFill>
                          <a:effectLst/>
                          <a:latin typeface="Times New Roman" panose="02020603050405020304" pitchFamily="18" charset="0"/>
                          <a:ea typeface="宋体" panose="02010600030101010101" pitchFamily="2" charset="-122"/>
                        </a:rPr>
                        <a:t>提前研究时政理论文献和资料，提前学习</a:t>
                      </a:r>
                      <a:r>
                        <a:rPr lang="zh-CN" altLang="zh-CN" sz="1600" b="0" kern="100" dirty="0" smtClean="0">
                          <a:solidFill>
                            <a:schemeClr val="tx2"/>
                          </a:solidFill>
                          <a:effectLst/>
                          <a:latin typeface="Times New Roman" panose="02020603050405020304" pitchFamily="18" charset="0"/>
                          <a:ea typeface="宋体" panose="02010600030101010101" pitchFamily="2" charset="-122"/>
                        </a:rPr>
                        <a:t>高校教师党员课程</a:t>
                      </a:r>
                      <a:r>
                        <a:rPr lang="zh-CN" altLang="en-US" sz="1600" b="0" kern="100" dirty="0" smtClean="0">
                          <a:solidFill>
                            <a:schemeClr val="tx2"/>
                          </a:solidFill>
                          <a:effectLst/>
                          <a:latin typeface="Times New Roman" panose="02020603050405020304" pitchFamily="18" charset="0"/>
                          <a:ea typeface="宋体" panose="02010600030101010101" pitchFamily="2" charset="-122"/>
                        </a:rPr>
                        <a:t>，</a:t>
                      </a:r>
                      <a:endParaRPr lang="en-US" altLang="zh-CN" sz="1600" b="0" kern="100" dirty="0" smtClean="0">
                        <a:solidFill>
                          <a:schemeClr val="tx2"/>
                        </a:solidFill>
                        <a:effectLst/>
                        <a:latin typeface="Times New Roman" panose="02020603050405020304" pitchFamily="18" charset="0"/>
                        <a:ea typeface="宋体" panose="02010600030101010101" pitchFamily="2" charset="-122"/>
                      </a:endParaRPr>
                    </a:p>
                    <a:p>
                      <a:pPr algn="just">
                        <a:lnSpc>
                          <a:spcPts val="2000"/>
                        </a:lnSpc>
                        <a:spcAft>
                          <a:spcPts val="0"/>
                        </a:spcAft>
                      </a:pPr>
                      <a:r>
                        <a:rPr lang="zh-CN" altLang="en-US" sz="1600" b="0" kern="100" dirty="0" smtClean="0">
                          <a:solidFill>
                            <a:schemeClr val="tx2"/>
                          </a:solidFill>
                          <a:effectLst/>
                          <a:latin typeface="Times New Roman" panose="02020603050405020304" pitchFamily="18" charset="0"/>
                          <a:ea typeface="宋体" panose="02010600030101010101" pitchFamily="2" charset="-122"/>
                        </a:rPr>
                        <a:t>访谈调查大家关心关注的主题。</a:t>
                      </a:r>
                    </a:p>
                  </a:txBody>
                  <a:tcPr marL="137160" marR="137160" marT="137160" marB="137160"/>
                </a:tc>
              </a:tr>
              <a:tr h="441788">
                <a:tc>
                  <a:txBody>
                    <a:bodyPr/>
                    <a:lstStyle/>
                    <a:p>
                      <a:pPr algn="just">
                        <a:lnSpc>
                          <a:spcPts val="2000"/>
                        </a:lnSpc>
                        <a:spcAft>
                          <a:spcPts val="0"/>
                        </a:spcAft>
                      </a:pPr>
                      <a:r>
                        <a:rPr lang="zh-CN" altLang="en-US" sz="1600" b="1" kern="100" dirty="0" smtClean="0">
                          <a:solidFill>
                            <a:schemeClr val="tx2"/>
                          </a:solidFill>
                          <a:effectLst/>
                          <a:latin typeface="Times New Roman" panose="02020603050405020304" pitchFamily="18" charset="0"/>
                          <a:ea typeface="宋体" panose="02010600030101010101" pitchFamily="2" charset="-122"/>
                        </a:rPr>
                        <a:t>研讨小组组建准备</a:t>
                      </a:r>
                      <a:endParaRPr lang="zh-CN" sz="1600" b="1" kern="100" dirty="0">
                        <a:solidFill>
                          <a:schemeClr val="tx2"/>
                        </a:solidFill>
                        <a:effectLst/>
                        <a:latin typeface="Times New Roman" panose="02020603050405020304" pitchFamily="18" charset="0"/>
                        <a:ea typeface="宋体" panose="02010600030101010101" pitchFamily="2" charset="-122"/>
                      </a:endParaRPr>
                    </a:p>
                  </a:txBody>
                  <a:tcPr marL="137160" marR="137160" marT="137160" marB="137160"/>
                </a:tc>
                <a:tc>
                  <a:txBody>
                    <a:bodyPr/>
                    <a:lstStyle/>
                    <a:p>
                      <a:pPr algn="just">
                        <a:lnSpc>
                          <a:spcPts val="2000"/>
                        </a:lnSpc>
                        <a:spcAft>
                          <a:spcPts val="0"/>
                        </a:spcAft>
                      </a:pPr>
                      <a:r>
                        <a:rPr lang="zh-CN" altLang="en-US" sz="1600" b="0" kern="100" dirty="0" smtClean="0">
                          <a:solidFill>
                            <a:schemeClr val="tx2"/>
                          </a:solidFill>
                          <a:effectLst/>
                          <a:latin typeface="Times New Roman" panose="02020603050405020304" pitchFamily="18" charset="0"/>
                          <a:ea typeface="宋体" panose="02010600030101010101" pitchFamily="2" charset="-122"/>
                        </a:rPr>
                        <a:t>谈话动员党员组成研讨小组。</a:t>
                      </a:r>
                      <a:endParaRPr lang="zh-CN" sz="1600" b="0" kern="100" dirty="0">
                        <a:solidFill>
                          <a:schemeClr val="tx2"/>
                        </a:solidFill>
                        <a:effectLst/>
                        <a:latin typeface="Times New Roman" panose="02020603050405020304" pitchFamily="18" charset="0"/>
                        <a:ea typeface="宋体" panose="02010600030101010101" pitchFamily="2" charset="-122"/>
                      </a:endParaRPr>
                    </a:p>
                  </a:txBody>
                  <a:tcPr marL="137160" marR="137160" marT="137160" marB="137160"/>
                </a:tc>
              </a:tr>
              <a:tr h="441788">
                <a:tc>
                  <a:txBody>
                    <a:bodyPr/>
                    <a:lstStyle/>
                    <a:p>
                      <a:pPr algn="just">
                        <a:lnSpc>
                          <a:spcPts val="2000"/>
                        </a:lnSpc>
                        <a:spcAft>
                          <a:spcPts val="0"/>
                        </a:spcAft>
                      </a:pPr>
                      <a:r>
                        <a:rPr lang="zh-CN" altLang="en-US" sz="1600" b="1" kern="100" dirty="0" smtClean="0">
                          <a:solidFill>
                            <a:schemeClr val="tx2"/>
                          </a:solidFill>
                          <a:effectLst/>
                          <a:latin typeface="Times New Roman" panose="02020603050405020304" pitchFamily="18" charset="0"/>
                          <a:ea typeface="宋体" panose="02010600030101010101" pitchFamily="2" charset="-122"/>
                        </a:rPr>
                        <a:t>设计调查问卷</a:t>
                      </a:r>
                      <a:endParaRPr lang="zh-CN" sz="1600" b="1" kern="100" dirty="0">
                        <a:solidFill>
                          <a:schemeClr val="tx2"/>
                        </a:solidFill>
                        <a:effectLst/>
                        <a:latin typeface="Times New Roman" panose="02020603050405020304" pitchFamily="18" charset="0"/>
                        <a:ea typeface="宋体" panose="02010600030101010101" pitchFamily="2" charset="-122"/>
                      </a:endParaRPr>
                    </a:p>
                  </a:txBody>
                  <a:tcPr marL="137160" marR="137160" marT="137160" marB="137160"/>
                </a:tc>
                <a:tc>
                  <a:txBody>
                    <a:bodyPr/>
                    <a:lstStyle/>
                    <a:p>
                      <a:pPr algn="just">
                        <a:lnSpc>
                          <a:spcPts val="2000"/>
                        </a:lnSpc>
                        <a:spcAft>
                          <a:spcPts val="0"/>
                        </a:spcAft>
                      </a:pPr>
                      <a:r>
                        <a:rPr lang="zh-CN" altLang="en-US" sz="1600" b="0" kern="100" dirty="0" smtClean="0">
                          <a:solidFill>
                            <a:schemeClr val="tx2"/>
                          </a:solidFill>
                          <a:effectLst/>
                          <a:latin typeface="Times New Roman" panose="02020603050405020304" pitchFamily="18" charset="0"/>
                          <a:ea typeface="宋体" panose="02010600030101010101" pitchFamily="2" charset="-122"/>
                        </a:rPr>
                        <a:t>研究其他调查问卷，设计，调试。</a:t>
                      </a:r>
                      <a:endParaRPr lang="zh-CN" sz="1600" b="0" kern="100" dirty="0">
                        <a:solidFill>
                          <a:schemeClr val="tx2"/>
                        </a:solidFill>
                        <a:effectLst/>
                        <a:latin typeface="Times New Roman" panose="02020603050405020304" pitchFamily="18" charset="0"/>
                        <a:ea typeface="宋体" panose="02010600030101010101" pitchFamily="2" charset="-122"/>
                      </a:endParaRPr>
                    </a:p>
                  </a:txBody>
                  <a:tcPr marL="137160" marR="137160" marT="137160" marB="137160"/>
                </a:tc>
              </a:tr>
              <a:tr h="654186">
                <a:tc>
                  <a:txBody>
                    <a:bodyPr/>
                    <a:lstStyle/>
                    <a:p>
                      <a:pPr marL="0" marR="0" indent="0" algn="just" defTabSz="914400" rtl="0" eaLnBrk="1" fontAlgn="auto" latinLnBrk="0" hangingPunct="1">
                        <a:lnSpc>
                          <a:spcPts val="2000"/>
                        </a:lnSpc>
                        <a:spcBef>
                          <a:spcPts val="0"/>
                        </a:spcBef>
                        <a:spcAft>
                          <a:spcPts val="0"/>
                        </a:spcAft>
                        <a:buClrTx/>
                        <a:buSzTx/>
                        <a:buFontTx/>
                        <a:buNone/>
                        <a:tabLst/>
                        <a:defRPr/>
                      </a:pPr>
                      <a:r>
                        <a:rPr lang="zh-CN" altLang="en-US" sz="1600" b="1" kern="100" dirty="0" smtClean="0">
                          <a:solidFill>
                            <a:schemeClr val="tx2"/>
                          </a:solidFill>
                          <a:effectLst/>
                          <a:latin typeface="Times New Roman" panose="02020603050405020304" pitchFamily="18" charset="0"/>
                          <a:ea typeface="宋体" panose="02010600030101010101" pitchFamily="2" charset="-122"/>
                        </a:rPr>
                        <a:t>组织开展主题报告实践</a:t>
                      </a:r>
                      <a:endParaRPr lang="zh-CN" sz="1600" b="1" kern="100" dirty="0">
                        <a:solidFill>
                          <a:schemeClr val="tx2"/>
                        </a:solidFill>
                        <a:effectLst/>
                        <a:latin typeface="Times New Roman" panose="02020603050405020304" pitchFamily="18" charset="0"/>
                        <a:ea typeface="宋体" panose="02010600030101010101" pitchFamily="2" charset="-122"/>
                      </a:endParaRPr>
                    </a:p>
                  </a:txBody>
                  <a:tcPr marL="137160" marR="137160" marT="137160" marB="137160"/>
                </a:tc>
                <a:tc>
                  <a:txBody>
                    <a:bodyPr/>
                    <a:lstStyle/>
                    <a:p>
                      <a:pPr algn="just">
                        <a:lnSpc>
                          <a:spcPts val="2000"/>
                        </a:lnSpc>
                        <a:spcAft>
                          <a:spcPts val="0"/>
                        </a:spcAft>
                      </a:pPr>
                      <a:r>
                        <a:rPr lang="zh-CN" altLang="en-US" sz="1600" b="0" kern="100" dirty="0" smtClean="0">
                          <a:solidFill>
                            <a:schemeClr val="tx2"/>
                          </a:solidFill>
                          <a:effectLst/>
                          <a:latin typeface="Times New Roman" panose="02020603050405020304" pitchFamily="18" charset="0"/>
                          <a:ea typeface="宋体" panose="02010600030101010101" pitchFamily="2" charset="-122"/>
                        </a:rPr>
                        <a:t>协调时间，落实场地和硬件，通知、前期后期宣传</a:t>
                      </a:r>
                      <a:endParaRPr lang="zh-CN" sz="1600" b="0" kern="100" dirty="0">
                        <a:solidFill>
                          <a:schemeClr val="tx2"/>
                        </a:solidFill>
                        <a:effectLst/>
                        <a:latin typeface="Times New Roman" panose="02020603050405020304" pitchFamily="18" charset="0"/>
                        <a:ea typeface="宋体" panose="02010600030101010101" pitchFamily="2" charset="-122"/>
                      </a:endParaRPr>
                    </a:p>
                  </a:txBody>
                  <a:tcPr marL="137160" marR="137160" marT="137160" marB="137160"/>
                </a:tc>
              </a:tr>
              <a:tr h="522981">
                <a:tc>
                  <a:txBody>
                    <a:bodyPr/>
                    <a:lstStyle/>
                    <a:p>
                      <a:pPr algn="just">
                        <a:lnSpc>
                          <a:spcPts val="2000"/>
                        </a:lnSpc>
                        <a:spcAft>
                          <a:spcPts val="0"/>
                        </a:spcAft>
                      </a:pPr>
                      <a:r>
                        <a:rPr lang="zh-CN" altLang="en-US" sz="1600" b="1" kern="100" dirty="0" smtClean="0">
                          <a:solidFill>
                            <a:schemeClr val="tx2"/>
                          </a:solidFill>
                          <a:effectLst/>
                          <a:latin typeface="Times New Roman" panose="02020603050405020304" pitchFamily="18" charset="0"/>
                          <a:ea typeface="宋体" panose="02010600030101010101" pitchFamily="2" charset="-122"/>
                        </a:rPr>
                        <a:t>调查问卷分析</a:t>
                      </a:r>
                      <a:endParaRPr lang="zh-CN" sz="1600" b="1" kern="100" dirty="0">
                        <a:solidFill>
                          <a:schemeClr val="tx2"/>
                        </a:solidFill>
                        <a:effectLst/>
                        <a:latin typeface="Times New Roman" panose="02020603050405020304" pitchFamily="18" charset="0"/>
                        <a:ea typeface="宋体" panose="02010600030101010101" pitchFamily="2" charset="-122"/>
                      </a:endParaRPr>
                    </a:p>
                  </a:txBody>
                  <a:tcPr marL="137160" marR="137160" marT="137160" marB="137160"/>
                </a:tc>
                <a:tc>
                  <a:txBody>
                    <a:bodyPr/>
                    <a:lstStyle/>
                    <a:p>
                      <a:pPr algn="just">
                        <a:lnSpc>
                          <a:spcPts val="2000"/>
                        </a:lnSpc>
                        <a:spcAft>
                          <a:spcPts val="0"/>
                        </a:spcAft>
                      </a:pPr>
                      <a:r>
                        <a:rPr lang="zh-CN" altLang="en-US" sz="1600" b="0" kern="100" dirty="0" smtClean="0">
                          <a:solidFill>
                            <a:schemeClr val="tx2"/>
                          </a:solidFill>
                          <a:effectLst/>
                          <a:latin typeface="Times New Roman" panose="02020603050405020304" pitchFamily="18" charset="0"/>
                          <a:ea typeface="宋体" panose="02010600030101010101" pitchFamily="2" charset="-122"/>
                        </a:rPr>
                        <a:t>全院发放、回收问卷，分析数据，研究总结。</a:t>
                      </a:r>
                      <a:endParaRPr lang="zh-CN" sz="1600" b="0" kern="100" dirty="0">
                        <a:solidFill>
                          <a:schemeClr val="tx2"/>
                        </a:solidFill>
                        <a:effectLst/>
                        <a:latin typeface="Times New Roman" panose="02020603050405020304" pitchFamily="18" charset="0"/>
                        <a:ea typeface="宋体" panose="02010600030101010101" pitchFamily="2" charset="-122"/>
                      </a:endParaRPr>
                    </a:p>
                  </a:txBody>
                  <a:tcPr marL="137160" marR="137160" marT="137160" marB="137160"/>
                </a:tc>
              </a:tr>
              <a:tr h="654186">
                <a:tc>
                  <a:txBody>
                    <a:bodyPr/>
                    <a:lstStyle/>
                    <a:p>
                      <a:pPr algn="just">
                        <a:lnSpc>
                          <a:spcPts val="2000"/>
                        </a:lnSpc>
                        <a:spcAft>
                          <a:spcPts val="0"/>
                        </a:spcAft>
                      </a:pPr>
                      <a:r>
                        <a:rPr lang="zh-CN" altLang="en-US" sz="1600" b="1" kern="100" dirty="0" smtClean="0">
                          <a:solidFill>
                            <a:schemeClr val="tx2"/>
                          </a:solidFill>
                          <a:effectLst/>
                          <a:latin typeface="Times New Roman" panose="02020603050405020304" pitchFamily="18" charset="0"/>
                          <a:ea typeface="宋体" panose="02010600030101010101" pitchFamily="2" charset="-122"/>
                        </a:rPr>
                        <a:t>总结评优</a:t>
                      </a:r>
                      <a:endParaRPr lang="zh-CN" sz="1600" b="1" kern="100" dirty="0">
                        <a:solidFill>
                          <a:schemeClr val="tx2"/>
                        </a:solidFill>
                        <a:effectLst/>
                        <a:latin typeface="Times New Roman" panose="02020603050405020304" pitchFamily="18" charset="0"/>
                        <a:ea typeface="宋体" panose="02010600030101010101" pitchFamily="2" charset="-122"/>
                      </a:endParaRPr>
                    </a:p>
                  </a:txBody>
                  <a:tcPr marL="137160" marR="137160" marT="137160" marB="137160"/>
                </a:tc>
                <a:tc>
                  <a:txBody>
                    <a:bodyPr/>
                    <a:lstStyle/>
                    <a:p>
                      <a:pPr algn="just">
                        <a:lnSpc>
                          <a:spcPts val="2000"/>
                        </a:lnSpc>
                        <a:spcAft>
                          <a:spcPts val="0"/>
                        </a:spcAft>
                      </a:pPr>
                      <a:r>
                        <a:rPr lang="zh-CN" altLang="en-US" sz="1600" b="0" kern="100" dirty="0" smtClean="0">
                          <a:solidFill>
                            <a:schemeClr val="tx2"/>
                          </a:solidFill>
                          <a:effectLst/>
                          <a:latin typeface="Times New Roman" panose="02020603050405020304" pitchFamily="18" charset="0"/>
                          <a:ea typeface="宋体" panose="02010600030101010101" pitchFamily="2" charset="-122"/>
                        </a:rPr>
                        <a:t>由投票选出最优报告，给予表扬和适当激励，总结课题，改进长效机制。</a:t>
                      </a:r>
                      <a:endParaRPr lang="zh-CN" sz="1600" b="0" kern="100" dirty="0">
                        <a:solidFill>
                          <a:schemeClr val="tx2"/>
                        </a:solidFill>
                        <a:effectLst/>
                        <a:latin typeface="Times New Roman" panose="02020603050405020304" pitchFamily="18" charset="0"/>
                        <a:ea typeface="宋体" panose="02010600030101010101" pitchFamily="2" charset="-122"/>
                      </a:endParaRPr>
                    </a:p>
                  </a:txBody>
                  <a:tcPr marL="137160" marR="137160" marT="137160" marB="137160"/>
                </a:tc>
              </a:tr>
            </a:tbl>
          </a:graphicData>
        </a:graphic>
      </p:graphicFrame>
      <p:sp>
        <p:nvSpPr>
          <p:cNvPr id="4" name="圆角矩形 3"/>
          <p:cNvSpPr/>
          <p:nvPr/>
        </p:nvSpPr>
        <p:spPr>
          <a:xfrm>
            <a:off x="3352800" y="1256371"/>
            <a:ext cx="2045706" cy="664143"/>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CN" altLang="en-US" sz="2400" dirty="0">
                <a:solidFill>
                  <a:srgbClr val="000000"/>
                </a:solidFill>
              </a:rPr>
              <a:t>组织形式</a:t>
            </a:r>
          </a:p>
        </p:txBody>
      </p:sp>
      <p:sp>
        <p:nvSpPr>
          <p:cNvPr id="5" name="矩形 4"/>
          <p:cNvSpPr/>
          <p:nvPr/>
        </p:nvSpPr>
        <p:spPr>
          <a:xfrm>
            <a:off x="3170400" y="2193383"/>
            <a:ext cx="2339102" cy="348813"/>
          </a:xfrm>
          <a:prstGeom prst="rect">
            <a:avLst/>
          </a:prstGeom>
        </p:spPr>
        <p:txBody>
          <a:bodyPr wrap="none" anchor="ctr" anchorCtr="0">
            <a:spAutoFit/>
          </a:bodyPr>
          <a:lstStyle/>
          <a:p>
            <a:pPr algn="ctr">
              <a:lnSpc>
                <a:spcPts val="2000"/>
              </a:lnSpc>
              <a:spcAft>
                <a:spcPts val="0"/>
              </a:spcAft>
            </a:pPr>
            <a:r>
              <a:rPr lang="zh-CN" altLang="en-US" sz="2800" kern="100" dirty="0" smtClean="0">
                <a:solidFill>
                  <a:srgbClr val="002060"/>
                </a:solidFill>
                <a:latin typeface="Times New Roman" panose="02020603050405020304" pitchFamily="18" charset="0"/>
                <a:ea typeface="宋体" panose="02010600030101010101" pitchFamily="2" charset="-122"/>
              </a:rPr>
              <a:t>幕后：支委会</a:t>
            </a:r>
            <a:endParaRPr lang="zh-CN" altLang="zh-CN" sz="2800" kern="100" dirty="0">
              <a:solidFill>
                <a:srgbClr val="002060"/>
              </a:solidFill>
              <a:effectLst/>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36839889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10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1_Default Design">
  <a:themeElements>
    <a:clrScheme name="1_Default Design 2">
      <a:dk1>
        <a:srgbClr val="808080"/>
      </a:dk1>
      <a:lt1>
        <a:srgbClr val="9BD3E5"/>
      </a:lt1>
      <a:dk2>
        <a:srgbClr val="357DA9"/>
      </a:dk2>
      <a:lt2>
        <a:srgbClr val="101C56"/>
      </a:lt2>
      <a:accent1>
        <a:srgbClr val="58BECC"/>
      </a:accent1>
      <a:accent2>
        <a:srgbClr val="8A5BDF"/>
      </a:accent2>
      <a:accent3>
        <a:srgbClr val="AEBFD1"/>
      </a:accent3>
      <a:accent4>
        <a:srgbClr val="84B4C3"/>
      </a:accent4>
      <a:accent5>
        <a:srgbClr val="B4DBE2"/>
      </a:accent5>
      <a:accent6>
        <a:srgbClr val="7D52CA"/>
      </a:accent6>
      <a:hlink>
        <a:srgbClr val="6ECC4C"/>
      </a:hlink>
      <a:folHlink>
        <a:srgbClr val="DD693B"/>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a:srcRect/>
          <a:stretch>
            <a:fillRect/>
          </a:stretch>
        </a:blipFill>
        <a:ln>
          <a:noFill/>
        </a:ln>
        <a:effectLst>
          <a:outerShdw dist="17961" dir="2700000" algn="ctr" rotWithShape="0">
            <a:schemeClr val="accent1">
              <a:gamma/>
              <a:shade val="60000"/>
              <a:invGamma/>
            </a:schemeClr>
          </a:outerShdw>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a:srcRect/>
          <a:stretch>
            <a:fillRect/>
          </a:stretch>
        </a:blipFill>
        <a:ln>
          <a:noFill/>
        </a:ln>
        <a:effectLst>
          <a:outerShdw dist="17961" dir="2700000" algn="ctr" rotWithShape="0">
            <a:schemeClr val="accent1">
              <a:gamma/>
              <a:shade val="60000"/>
              <a:invGamma/>
            </a:schemeClr>
          </a:outerShdw>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1_Default Design 1">
        <a:dk1>
          <a:srgbClr val="808080"/>
        </a:dk1>
        <a:lt1>
          <a:srgbClr val="EADCC0"/>
        </a:lt1>
        <a:dk2>
          <a:srgbClr val="F97407"/>
        </a:dk2>
        <a:lt2>
          <a:srgbClr val="E65D00"/>
        </a:lt2>
        <a:accent1>
          <a:srgbClr val="FBCF2D"/>
        </a:accent1>
        <a:accent2>
          <a:srgbClr val="5C8CDA"/>
        </a:accent2>
        <a:accent3>
          <a:srgbClr val="FBBCAA"/>
        </a:accent3>
        <a:accent4>
          <a:srgbClr val="C8BCA4"/>
        </a:accent4>
        <a:accent5>
          <a:srgbClr val="FDE4AD"/>
        </a:accent5>
        <a:accent6>
          <a:srgbClr val="537EC5"/>
        </a:accent6>
        <a:hlink>
          <a:srgbClr val="87D242"/>
        </a:hlink>
        <a:folHlink>
          <a:srgbClr val="DA6478"/>
        </a:folHlink>
      </a:clrScheme>
      <a:clrMap bg1="dk2" tx1="lt1" bg2="dk1" tx2="lt2" accent1="accent1" accent2="accent2" accent3="accent3" accent4="accent4" accent5="accent5" accent6="accent6" hlink="hlink" folHlink="folHlink"/>
    </a:extraClrScheme>
    <a:extraClrScheme>
      <a:clrScheme name="1_Default Design 2">
        <a:dk1>
          <a:srgbClr val="808080"/>
        </a:dk1>
        <a:lt1>
          <a:srgbClr val="9BD3E5"/>
        </a:lt1>
        <a:dk2>
          <a:srgbClr val="357DA9"/>
        </a:dk2>
        <a:lt2>
          <a:srgbClr val="101C56"/>
        </a:lt2>
        <a:accent1>
          <a:srgbClr val="58BECC"/>
        </a:accent1>
        <a:accent2>
          <a:srgbClr val="8A5BDF"/>
        </a:accent2>
        <a:accent3>
          <a:srgbClr val="AEBFD1"/>
        </a:accent3>
        <a:accent4>
          <a:srgbClr val="84B4C3"/>
        </a:accent4>
        <a:accent5>
          <a:srgbClr val="B4DBE2"/>
        </a:accent5>
        <a:accent6>
          <a:srgbClr val="7D52CA"/>
        </a:accent6>
        <a:hlink>
          <a:srgbClr val="6ECC4C"/>
        </a:hlink>
        <a:folHlink>
          <a:srgbClr val="DD693B"/>
        </a:folHlink>
      </a:clrScheme>
      <a:clrMap bg1="dk2" tx1="lt1" bg2="dk1" tx2="lt2" accent1="accent1" accent2="accent2" accent3="accent3" accent4="accent4" accent5="accent5" accent6="accent6" hlink="hlink" folHlink="folHlink"/>
    </a:extraClrScheme>
    <a:extraClrScheme>
      <a:clrScheme name="1_Default Design 3">
        <a:dk1>
          <a:srgbClr val="808080"/>
        </a:dk1>
        <a:lt1>
          <a:srgbClr val="DDE89A"/>
        </a:lt1>
        <a:dk2>
          <a:srgbClr val="329A2A"/>
        </a:dk2>
        <a:lt2>
          <a:srgbClr val="185E25"/>
        </a:lt2>
        <a:accent1>
          <a:srgbClr val="80CB35"/>
        </a:accent1>
        <a:accent2>
          <a:srgbClr val="518CD3"/>
        </a:accent2>
        <a:accent3>
          <a:srgbClr val="ADCAAC"/>
        </a:accent3>
        <a:accent4>
          <a:srgbClr val="BDC683"/>
        </a:accent4>
        <a:accent5>
          <a:srgbClr val="C0E2AE"/>
        </a:accent5>
        <a:accent6>
          <a:srgbClr val="497EBF"/>
        </a:accent6>
        <a:hlink>
          <a:srgbClr val="E15D7C"/>
        </a:hlink>
        <a:folHlink>
          <a:srgbClr val="DB9153"/>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2">
      <a:dk1>
        <a:srgbClr val="808080"/>
      </a:dk1>
      <a:lt1>
        <a:srgbClr val="9BD3E5"/>
      </a:lt1>
      <a:dk2>
        <a:srgbClr val="357DA9"/>
      </a:dk2>
      <a:lt2>
        <a:srgbClr val="101C56"/>
      </a:lt2>
      <a:accent1>
        <a:srgbClr val="58BECC"/>
      </a:accent1>
      <a:accent2>
        <a:srgbClr val="8A5BDF"/>
      </a:accent2>
      <a:accent3>
        <a:srgbClr val="AEBFD1"/>
      </a:accent3>
      <a:accent4>
        <a:srgbClr val="84B4C3"/>
      </a:accent4>
      <a:accent5>
        <a:srgbClr val="B4DBE2"/>
      </a:accent5>
      <a:accent6>
        <a:srgbClr val="7D52CA"/>
      </a:accent6>
      <a:hlink>
        <a:srgbClr val="6ECC4C"/>
      </a:hlink>
      <a:folHlink>
        <a:srgbClr val="DD693B"/>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a:srcRect/>
          <a:stretch>
            <a:fillRect/>
          </a:stretch>
        </a:blipFill>
        <a:ln>
          <a:noFill/>
        </a:ln>
        <a:effectLst>
          <a:outerShdw dist="17961" dir="2700000" algn="ctr" rotWithShape="0">
            <a:schemeClr val="accent1">
              <a:gamma/>
              <a:shade val="60000"/>
              <a:invGamma/>
            </a:schemeClr>
          </a:outerShdw>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a:srcRect/>
          <a:stretch>
            <a:fillRect/>
          </a:stretch>
        </a:blipFill>
        <a:ln>
          <a:noFill/>
        </a:ln>
        <a:effectLst>
          <a:outerShdw dist="17961" dir="2700000" algn="ctr" rotWithShape="0">
            <a:schemeClr val="accent1">
              <a:gamma/>
              <a:shade val="60000"/>
              <a:invGamma/>
            </a:schemeClr>
          </a:outerShdw>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808080"/>
        </a:dk1>
        <a:lt1>
          <a:srgbClr val="EADCC0"/>
        </a:lt1>
        <a:dk2>
          <a:srgbClr val="F97407"/>
        </a:dk2>
        <a:lt2>
          <a:srgbClr val="E65D00"/>
        </a:lt2>
        <a:accent1>
          <a:srgbClr val="FBCF2D"/>
        </a:accent1>
        <a:accent2>
          <a:srgbClr val="5C8CDA"/>
        </a:accent2>
        <a:accent3>
          <a:srgbClr val="FBBCAA"/>
        </a:accent3>
        <a:accent4>
          <a:srgbClr val="C8BCA4"/>
        </a:accent4>
        <a:accent5>
          <a:srgbClr val="FDE4AD"/>
        </a:accent5>
        <a:accent6>
          <a:srgbClr val="537EC5"/>
        </a:accent6>
        <a:hlink>
          <a:srgbClr val="87D242"/>
        </a:hlink>
        <a:folHlink>
          <a:srgbClr val="DA6478"/>
        </a:folHlink>
      </a:clrScheme>
      <a:clrMap bg1="dk2" tx1="lt1" bg2="dk1" tx2="lt2" accent1="accent1" accent2="accent2" accent3="accent3" accent4="accent4" accent5="accent5" accent6="accent6" hlink="hlink" folHlink="folHlink"/>
    </a:extraClrScheme>
    <a:extraClrScheme>
      <a:clrScheme name="Default Design 2">
        <a:dk1>
          <a:srgbClr val="808080"/>
        </a:dk1>
        <a:lt1>
          <a:srgbClr val="9BD3E5"/>
        </a:lt1>
        <a:dk2>
          <a:srgbClr val="357DA9"/>
        </a:dk2>
        <a:lt2>
          <a:srgbClr val="101C56"/>
        </a:lt2>
        <a:accent1>
          <a:srgbClr val="58BECC"/>
        </a:accent1>
        <a:accent2>
          <a:srgbClr val="8A5BDF"/>
        </a:accent2>
        <a:accent3>
          <a:srgbClr val="AEBFD1"/>
        </a:accent3>
        <a:accent4>
          <a:srgbClr val="84B4C3"/>
        </a:accent4>
        <a:accent5>
          <a:srgbClr val="B4DBE2"/>
        </a:accent5>
        <a:accent6>
          <a:srgbClr val="7D52CA"/>
        </a:accent6>
        <a:hlink>
          <a:srgbClr val="6ECC4C"/>
        </a:hlink>
        <a:folHlink>
          <a:srgbClr val="DD693B"/>
        </a:folHlink>
      </a:clrScheme>
      <a:clrMap bg1="dk2" tx1="lt1" bg2="dk1" tx2="lt2" accent1="accent1" accent2="accent2" accent3="accent3" accent4="accent4" accent5="accent5" accent6="accent6" hlink="hlink" folHlink="folHlink"/>
    </a:extraClrScheme>
    <a:extraClrScheme>
      <a:clrScheme name="Default Design 3">
        <a:dk1>
          <a:srgbClr val="808080"/>
        </a:dk1>
        <a:lt1>
          <a:srgbClr val="DDE89A"/>
        </a:lt1>
        <a:dk2>
          <a:srgbClr val="329A2A"/>
        </a:dk2>
        <a:lt2>
          <a:srgbClr val="185E25"/>
        </a:lt2>
        <a:accent1>
          <a:srgbClr val="80CB35"/>
        </a:accent1>
        <a:accent2>
          <a:srgbClr val="518CD3"/>
        </a:accent2>
        <a:accent3>
          <a:srgbClr val="ADCAAC"/>
        </a:accent3>
        <a:accent4>
          <a:srgbClr val="BDC683"/>
        </a:accent4>
        <a:accent5>
          <a:srgbClr val="C0E2AE"/>
        </a:accent5>
        <a:accent6>
          <a:srgbClr val="497EBF"/>
        </a:accent6>
        <a:hlink>
          <a:srgbClr val="E15D7C"/>
        </a:hlink>
        <a:folHlink>
          <a:srgbClr val="DB9153"/>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Default Theme</Template>
  <TotalTime>736</TotalTime>
  <Words>1039</Words>
  <Application>Microsoft Office PowerPoint</Application>
  <PresentationFormat>全屏显示(4:3)</PresentationFormat>
  <Paragraphs>162</Paragraphs>
  <Slides>14</Slides>
  <Notes>14</Notes>
  <HiddenSlides>0</HiddenSlides>
  <MMClips>0</MMClips>
  <ScaleCrop>false</ScaleCrop>
  <HeadingPairs>
    <vt:vector size="6" baseType="variant">
      <vt:variant>
        <vt:lpstr>已用的字体</vt:lpstr>
      </vt:variant>
      <vt:variant>
        <vt:i4>5</vt:i4>
      </vt:variant>
      <vt:variant>
        <vt:lpstr>主题</vt:lpstr>
      </vt:variant>
      <vt:variant>
        <vt:i4>2</vt:i4>
      </vt:variant>
      <vt:variant>
        <vt:lpstr>幻灯片标题</vt:lpstr>
      </vt:variant>
      <vt:variant>
        <vt:i4>14</vt:i4>
      </vt:variant>
    </vt:vector>
  </HeadingPairs>
  <TitlesOfParts>
    <vt:vector size="21" baseType="lpstr">
      <vt:lpstr>方正大黑简体</vt:lpstr>
      <vt:lpstr>宋体</vt:lpstr>
      <vt:lpstr>Arial</vt:lpstr>
      <vt:lpstr>Calibri</vt:lpstr>
      <vt:lpstr>Times New Roman</vt:lpstr>
      <vt:lpstr>1_Default Design</vt:lpstr>
      <vt:lpstr>Default Design</vt:lpstr>
      <vt:lpstr>PowerPoint 演示文稿</vt:lpstr>
      <vt:lpstr>支部基本情况</vt:lpstr>
      <vt:lpstr>选题背景和目的</vt:lpstr>
      <vt:lpstr>选题背景和目的</vt:lpstr>
      <vt:lpstr>调研方法</vt:lpstr>
      <vt:lpstr>调研方法</vt:lpstr>
      <vt:lpstr>调研方法</vt:lpstr>
      <vt:lpstr>人员分工及组织过程</vt:lpstr>
      <vt:lpstr>人员分工及组织过程</vt:lpstr>
      <vt:lpstr>调查问卷结果（1）</vt:lpstr>
      <vt:lpstr>调查问卷结果（2）</vt:lpstr>
      <vt:lpstr>探讨与交流</vt:lpstr>
      <vt:lpstr>探讨与交流</vt:lpstr>
      <vt:lpstr>感谢校党委组织部的资助！ 感谢核研院党委的支持 和各兄弟支部的帮助！</vt:lpstr>
    </vt:vector>
  </TitlesOfParts>
  <Company>105</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吴彬</dc:creator>
  <cp:lastModifiedBy>吴彬</cp:lastModifiedBy>
  <cp:revision>268</cp:revision>
  <dcterms:created xsi:type="dcterms:W3CDTF">2014-06-17T09:05:56Z</dcterms:created>
  <dcterms:modified xsi:type="dcterms:W3CDTF">2014-06-19T05:13:39Z</dcterms:modified>
</cp:coreProperties>
</file>