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3" r:id="rId10"/>
    <p:sldId id="262" r:id="rId11"/>
    <p:sldId id="265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B2C9213-1440-48E8-B2FB-0846EAA3ECC7}" type="datetimeFigureOut">
              <a:rPr lang="zh-CN" altLang="en-US" smtClean="0"/>
              <a:t>2015-11-19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9636E8E-4E0D-418B-AC6A-6286D96329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19200" y="4653136"/>
            <a:ext cx="6400800" cy="985664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历史组  王静</a:t>
            </a:r>
            <a:endParaRPr lang="zh-CN" altLang="en-US" sz="3600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007888"/>
            <a:ext cx="8208912" cy="1470025"/>
          </a:xfrm>
        </p:spPr>
        <p:txBody>
          <a:bodyPr/>
          <a:lstStyle/>
          <a:p>
            <a:r>
              <a:rPr lang="zh-CN" altLang="en-US" sz="5400" dirty="0" smtClean="0"/>
              <a:t>说古谈今话党风廉政建设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088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/>
              <a:t>律：均布也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    </a:t>
            </a:r>
            <a:r>
              <a:rPr lang="zh-CN" altLang="zh-CN" sz="2800" dirty="0" smtClean="0"/>
              <a:t>从彳</a:t>
            </a:r>
            <a:r>
              <a:rPr lang="zh-CN" altLang="en-US" sz="2800" dirty="0" smtClean="0"/>
              <a:t>（</a:t>
            </a:r>
            <a:r>
              <a:rPr lang="en-US" altLang="zh-CN" sz="2800" dirty="0" err="1"/>
              <a:t>ch</a:t>
            </a:r>
            <a:r>
              <a:rPr lang="zh-CN" altLang="zh-CN" sz="2800" dirty="0"/>
              <a:t>ì</a:t>
            </a:r>
            <a:r>
              <a:rPr lang="zh-CN" altLang="en-US" sz="2800" dirty="0" smtClean="0"/>
              <a:t>）</a:t>
            </a:r>
            <a:r>
              <a:rPr lang="zh-CN" altLang="zh-CN" sz="2800" dirty="0" smtClean="0"/>
              <a:t>聿</a:t>
            </a:r>
            <a:r>
              <a:rPr lang="zh-CN" altLang="en-US" sz="2800" dirty="0" smtClean="0"/>
              <a:t>（</a:t>
            </a:r>
            <a:r>
              <a:rPr lang="en-US" altLang="zh-CN" sz="2800" dirty="0"/>
              <a:t>y</a:t>
            </a:r>
            <a:r>
              <a:rPr lang="zh-CN" altLang="zh-CN" sz="2800" dirty="0"/>
              <a:t>ù</a:t>
            </a:r>
            <a:r>
              <a:rPr lang="zh-CN" altLang="en-US" sz="2800" dirty="0" smtClean="0"/>
              <a:t>）</a:t>
            </a:r>
            <a:r>
              <a:rPr lang="zh-CN" altLang="zh-CN" sz="2800" dirty="0" smtClean="0"/>
              <a:t>聲。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/>
          </a:p>
          <a:p>
            <a:r>
              <a:rPr lang="zh-CN" altLang="en-US" sz="2800" dirty="0" smtClean="0"/>
              <a:t>本义：</a:t>
            </a:r>
            <a:r>
              <a:rPr lang="zh-CN" altLang="zh-CN" sz="2800" dirty="0"/>
              <a:t>成文律条、律令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r>
              <a:rPr lang="zh-CN" altLang="zh-CN" sz="2800" dirty="0"/>
              <a:t>整齐划一，用以约束全社会的行为。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2162200" cy="1143000"/>
          </a:xfrm>
        </p:spPr>
        <p:txBody>
          <a:bodyPr/>
          <a:lstStyle/>
          <a:p>
            <a:r>
              <a:rPr lang="zh-CN" altLang="en-US" sz="5400" dirty="0" smtClean="0"/>
              <a:t>“律”</a:t>
            </a:r>
            <a:endParaRPr lang="zh-CN" altLang="en-US" sz="5400" dirty="0"/>
          </a:p>
        </p:txBody>
      </p:sp>
      <p:pic>
        <p:nvPicPr>
          <p:cNvPr id="3074" name="Picture 2" descr="G:\360data\重要数据\桌面\党支部会\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1"/>
          <a:stretch/>
        </p:blipFill>
        <p:spPr bwMode="auto">
          <a:xfrm>
            <a:off x="6291042" y="188641"/>
            <a:ext cx="2198384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http://zgjjjc.ccdi.gov.cn/bqml/bqxx/201506/W02015062437867367147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1224136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 descr="http://zgjjjc.ccdi.gov.cn/bqml/bqxx/201506/W020150624378673682697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122413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79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/>
              <a:t>师出以</a:t>
            </a:r>
            <a:r>
              <a:rPr lang="zh-CN" altLang="zh-CN" sz="2800" dirty="0" smtClean="0"/>
              <a:t>律</a:t>
            </a:r>
            <a:r>
              <a:rPr lang="zh-CN" altLang="en-US" sz="2800" dirty="0" smtClean="0"/>
              <a:t>。</a:t>
            </a:r>
            <a:r>
              <a:rPr lang="en-US" altLang="zh-CN" sz="2800" dirty="0"/>
              <a:t>——《</a:t>
            </a:r>
            <a:r>
              <a:rPr lang="zh-CN" altLang="en-US" sz="2800" dirty="0"/>
              <a:t>周易</a:t>
            </a:r>
            <a:r>
              <a:rPr lang="en-US" altLang="zh-CN" sz="2800" dirty="0"/>
              <a:t>•</a:t>
            </a:r>
            <a:r>
              <a:rPr lang="zh-CN" altLang="en-US" sz="2800" dirty="0"/>
              <a:t>师</a:t>
            </a:r>
            <a:r>
              <a:rPr lang="en-US" altLang="zh-CN" sz="2800" dirty="0" smtClean="0"/>
              <a:t>》</a:t>
            </a:r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 smtClean="0"/>
              <a:t>纪律：</a:t>
            </a:r>
            <a:r>
              <a:rPr lang="zh-CN" altLang="zh-CN" sz="2800" dirty="0" smtClean="0"/>
              <a:t>国家</a:t>
            </a:r>
            <a:r>
              <a:rPr lang="zh-CN" altLang="zh-CN" sz="2800" dirty="0"/>
              <a:t>的纪纲、法度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r>
              <a:rPr lang="zh-CN" altLang="zh-CN" sz="2800" dirty="0" smtClean="0"/>
              <a:t>百官</a:t>
            </a:r>
            <a:r>
              <a:rPr lang="zh-CN" altLang="zh-CN" sz="2800" dirty="0"/>
              <a:t>于是乎戒惧而不敢易</a:t>
            </a:r>
            <a:r>
              <a:rPr lang="zh-CN" altLang="zh-CN" sz="2800" dirty="0" smtClean="0"/>
              <a:t>纪律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                                          ——</a:t>
            </a:r>
            <a:r>
              <a:rPr lang="zh-CN" altLang="zh-CN" sz="2800" dirty="0"/>
              <a:t>《左传·桓公二年》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2162200" cy="1143000"/>
          </a:xfrm>
        </p:spPr>
        <p:txBody>
          <a:bodyPr/>
          <a:lstStyle/>
          <a:p>
            <a:r>
              <a:rPr lang="zh-CN" altLang="en-US" sz="5400" dirty="0" smtClean="0"/>
              <a:t>“律”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5315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7924800" cy="4114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600" dirty="0" smtClean="0"/>
              <a:t>         </a:t>
            </a:r>
            <a:r>
              <a:rPr lang="zh-CN" altLang="zh-CN" sz="3600" dirty="0" smtClean="0"/>
              <a:t>文字</a:t>
            </a:r>
            <a:r>
              <a:rPr lang="zh-CN" altLang="zh-CN" sz="3600" dirty="0"/>
              <a:t>的出现是人类历史进入文明时期的重要标志之一</a:t>
            </a:r>
            <a:r>
              <a:rPr lang="zh-CN" altLang="zh-CN" sz="3600" dirty="0" smtClean="0"/>
              <a:t>。</a:t>
            </a:r>
            <a:r>
              <a:rPr lang="zh-CN" altLang="zh-CN" sz="3600" dirty="0"/>
              <a:t>每一个汉字，都蕴含着厚重的文化</a:t>
            </a:r>
            <a:r>
              <a:rPr lang="zh-CN" altLang="zh-CN" sz="3600" dirty="0" smtClean="0"/>
              <a:t>。几千年前</a:t>
            </a:r>
            <a:r>
              <a:rPr lang="zh-CN" altLang="zh-CN" sz="3600" dirty="0"/>
              <a:t>，中国的先民造字时，既流露出天真可爱的童趣，又体现了谋虑万代的智慧</a:t>
            </a:r>
            <a:r>
              <a:rPr lang="zh-CN" altLang="zh-CN" sz="3600" dirty="0" smtClean="0"/>
              <a:t>。</a:t>
            </a:r>
            <a:r>
              <a:rPr lang="zh-CN" altLang="en-US" sz="3600" dirty="0" smtClean="0"/>
              <a:t>我们也应该从汉字中汲取先人的智慧，做好自己该做的事。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3728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 smtClean="0"/>
              <a:t>目录</a:t>
            </a:r>
            <a:endParaRPr lang="zh-CN" altLang="en-US" sz="5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“规”与“矩”</a:t>
            </a:r>
            <a:endParaRPr lang="en-US" altLang="zh-CN" sz="4000" dirty="0" smtClean="0"/>
          </a:p>
          <a:p>
            <a:r>
              <a:rPr lang="zh-CN" altLang="en-US" sz="4000" dirty="0" smtClean="0"/>
              <a:t>“廉”</a:t>
            </a:r>
            <a:endParaRPr lang="en-US" altLang="zh-CN" sz="4000" dirty="0" smtClean="0"/>
          </a:p>
          <a:p>
            <a:r>
              <a:rPr lang="zh-CN" altLang="en-US" sz="4000" dirty="0" smtClean="0"/>
              <a:t>“纪”与“律”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451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2162200" cy="1143000"/>
          </a:xfrm>
        </p:spPr>
        <p:txBody>
          <a:bodyPr/>
          <a:lstStyle/>
          <a:p>
            <a:r>
              <a:rPr lang="zh-CN" altLang="en-US" sz="5400" dirty="0" smtClean="0"/>
              <a:t>“规”</a:t>
            </a:r>
            <a:endParaRPr lang="zh-CN" altLang="en-US" sz="5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467544" y="1834480"/>
            <a:ext cx="7924800" cy="4114800"/>
          </a:xfrm>
        </p:spPr>
        <p:txBody>
          <a:bodyPr>
            <a:normAutofit fontScale="92500"/>
          </a:bodyPr>
          <a:lstStyle/>
          <a:p>
            <a:r>
              <a:rPr lang="zh-CN" altLang="zh-CN" sz="2800" dirty="0"/>
              <a:t>规：有法度也。从夫</a:t>
            </a:r>
            <a:r>
              <a:rPr lang="zh-CN" altLang="zh-CN" sz="2800" dirty="0" smtClean="0"/>
              <a:t>从見。</a:t>
            </a:r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/>
              <a:t>矩：規巨也。从工，象手持之。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r>
              <a:rPr lang="zh-CN" altLang="en-US" sz="2800" dirty="0" smtClean="0"/>
              <a:t>本义：规和矩，是古代匠人用来绘制圆和方的工具。</a:t>
            </a:r>
            <a:endParaRPr lang="en-US" altLang="zh-CN" sz="2800" dirty="0" smtClean="0"/>
          </a:p>
          <a:p>
            <a:endParaRPr lang="zh-CN" altLang="en-US" sz="2800" dirty="0"/>
          </a:p>
        </p:txBody>
      </p:sp>
      <p:pic>
        <p:nvPicPr>
          <p:cNvPr id="1026" name="Picture 2" descr="G:\360data\重要数据\桌面\党支部会\规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94"/>
          <a:stretch/>
        </p:blipFill>
        <p:spPr bwMode="auto">
          <a:xfrm>
            <a:off x="6312153" y="188640"/>
            <a:ext cx="226068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609600" y="2821512"/>
            <a:ext cx="21622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5400" dirty="0" smtClean="0"/>
              <a:t>“矩”</a:t>
            </a:r>
            <a:endParaRPr lang="zh-CN" altLang="en-US" sz="5400" dirty="0"/>
          </a:p>
        </p:txBody>
      </p:sp>
      <p:pic>
        <p:nvPicPr>
          <p:cNvPr id="6" name="Picture 4" descr="G:\360data\重要数据\桌面\党支部会\矩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08"/>
          <a:stretch/>
        </p:blipFill>
        <p:spPr bwMode="auto">
          <a:xfrm>
            <a:off x="6312153" y="2807521"/>
            <a:ext cx="2220287" cy="219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4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467544" y="1618456"/>
            <a:ext cx="7924800" cy="461885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垂作规、矩、准绳。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          ——《</a:t>
            </a:r>
            <a:r>
              <a:rPr lang="zh-CN" altLang="en-US" sz="2800" dirty="0" smtClean="0"/>
              <a:t>世本</a:t>
            </a:r>
            <a:r>
              <a:rPr lang="en-US" altLang="zh-CN" sz="2800" dirty="0" smtClean="0"/>
              <a:t>·</a:t>
            </a:r>
            <a:r>
              <a:rPr lang="zh-CN" altLang="en-US" sz="2800" dirty="0" smtClean="0"/>
              <a:t>作篇</a:t>
            </a:r>
            <a:r>
              <a:rPr lang="en-US" altLang="zh-CN" sz="2800" dirty="0" smtClean="0"/>
              <a:t>》</a:t>
            </a:r>
          </a:p>
          <a:p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左准绳，右规矩，载四时，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</a:t>
            </a:r>
            <a:r>
              <a:rPr lang="zh-CN" altLang="en-US" sz="2800" dirty="0" smtClean="0"/>
              <a:t>以开九州，通九道，陂九泽，度九山。</a:t>
            </a:r>
            <a:r>
              <a:rPr lang="en-US" altLang="zh-CN" sz="2800" dirty="0"/>
              <a:t> 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                                             ——《</a:t>
            </a:r>
            <a:r>
              <a:rPr lang="zh-CN" altLang="en-US" sz="2800" dirty="0" smtClean="0"/>
              <a:t>史记</a:t>
            </a:r>
            <a:r>
              <a:rPr lang="en-US" altLang="zh-CN" sz="2800" dirty="0" smtClean="0"/>
              <a:t>·</a:t>
            </a:r>
            <a:r>
              <a:rPr lang="zh-CN" altLang="en-US" sz="2800" dirty="0" smtClean="0"/>
              <a:t>夏本纪</a:t>
            </a:r>
            <a:r>
              <a:rPr lang="en-US" altLang="zh-CN" sz="2800" dirty="0" smtClean="0"/>
              <a:t>》</a:t>
            </a:r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4538464" cy="1143000"/>
          </a:xfrm>
        </p:spPr>
        <p:txBody>
          <a:bodyPr/>
          <a:lstStyle/>
          <a:p>
            <a:r>
              <a:rPr lang="zh-CN" altLang="en-US" sz="5400" dirty="0" smtClean="0"/>
              <a:t>“规”“矩”</a:t>
            </a:r>
            <a:endParaRPr lang="zh-CN" altLang="en-US" sz="5400" dirty="0"/>
          </a:p>
        </p:txBody>
      </p:sp>
      <p:pic>
        <p:nvPicPr>
          <p:cNvPr id="5125" name="Picture 5" descr="G:\360data\重要数据\桌面\党支部会\汉画像砖的规矩图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488" y="188640"/>
            <a:ext cx="3810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椭圆 4"/>
          <p:cNvSpPr/>
          <p:nvPr/>
        </p:nvSpPr>
        <p:spPr>
          <a:xfrm>
            <a:off x="6660232" y="404664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588224" y="1412776"/>
            <a:ext cx="1008112" cy="14401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96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467544" y="1618456"/>
            <a:ext cx="7924800" cy="461885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规与矩的使用，对于我国古代几何学的发展，有着很重要的意义。</a:t>
            </a:r>
            <a:endParaRPr lang="en-US" altLang="zh-CN" sz="2800" dirty="0" smtClean="0"/>
          </a:p>
          <a:p>
            <a:r>
              <a:rPr lang="zh-CN" altLang="en-US" sz="2800" dirty="0" smtClean="0"/>
              <a:t>以物寓意，指人们的一切行为举动，都应该合乎社会法则。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</a:t>
            </a:r>
            <a:r>
              <a:rPr lang="zh-CN" altLang="en-US" sz="2800" dirty="0" smtClean="0"/>
              <a:t>仪表规矩，事之制也。                </a:t>
            </a:r>
            <a:r>
              <a:rPr lang="en-US" altLang="zh-CN" sz="2800" dirty="0" smtClean="0"/>
              <a:t>——《</a:t>
            </a:r>
            <a:r>
              <a:rPr lang="zh-CN" altLang="en-US" sz="2800" dirty="0" smtClean="0"/>
              <a:t>淮南子</a:t>
            </a:r>
            <a:r>
              <a:rPr lang="en-US" altLang="zh-CN" sz="2800" dirty="0" smtClean="0"/>
              <a:t>》</a:t>
            </a:r>
          </a:p>
          <a:p>
            <a:r>
              <a:rPr lang="zh-CN" altLang="en-US" sz="2800" dirty="0" smtClean="0"/>
              <a:t>未尝闻身治而国乱者也，未尝闻身乱而国治者也。矩不正不可以为方，规不正不可以为圆。身者事之规矩也，未闻枉己而能正人者。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                                                       ——《</a:t>
            </a:r>
            <a:r>
              <a:rPr lang="zh-CN" altLang="en-US" sz="2800" dirty="0" smtClean="0"/>
              <a:t>淮南子</a:t>
            </a:r>
            <a:r>
              <a:rPr lang="en-US" altLang="zh-CN" sz="2800" dirty="0" smtClean="0"/>
              <a:t>》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4538464" cy="1143000"/>
          </a:xfrm>
        </p:spPr>
        <p:txBody>
          <a:bodyPr/>
          <a:lstStyle/>
          <a:p>
            <a:r>
              <a:rPr lang="zh-CN" altLang="en-US" sz="5400" dirty="0" smtClean="0"/>
              <a:t>“规”“矩”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3086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 smtClean="0"/>
              <a:t>廉</a:t>
            </a:r>
            <a:r>
              <a:rPr lang="en-US" altLang="zh-CN" sz="2800" dirty="0" smtClean="0"/>
              <a:t>:</a:t>
            </a:r>
            <a:r>
              <a:rPr lang="zh-CN" altLang="zh-CN" sz="2800" dirty="0" smtClean="0"/>
              <a:t> 庂</a:t>
            </a:r>
            <a:r>
              <a:rPr lang="en-US" altLang="zh-CN" sz="2800" dirty="0" smtClean="0"/>
              <a:t>(</a:t>
            </a:r>
            <a:r>
              <a:rPr lang="fr-FR" altLang="zh-CN" sz="2800" dirty="0"/>
              <a:t>zè</a:t>
            </a:r>
            <a:r>
              <a:rPr lang="en-US" altLang="zh-CN" sz="2800" dirty="0" smtClean="0"/>
              <a:t>)</a:t>
            </a:r>
            <a:r>
              <a:rPr lang="zh-CN" altLang="zh-CN" sz="2800" dirty="0" smtClean="0"/>
              <a:t>也</a:t>
            </a:r>
            <a:r>
              <a:rPr lang="zh-CN" altLang="zh-CN" sz="2800" dirty="0"/>
              <a:t>。从广</a:t>
            </a:r>
            <a:r>
              <a:rPr lang="zh-CN" altLang="en-US" sz="2800" dirty="0" smtClean="0"/>
              <a:t>（</a:t>
            </a:r>
            <a:r>
              <a:rPr lang="fr-FR" altLang="zh-CN" sz="2800" dirty="0"/>
              <a:t> </a:t>
            </a:r>
            <a:r>
              <a:rPr lang="fr-FR" altLang="zh-CN" sz="2800" dirty="0" smtClean="0"/>
              <a:t>y</a:t>
            </a:r>
            <a:r>
              <a:rPr lang="vi-VN" altLang="zh-CN" sz="2800" dirty="0" smtClean="0"/>
              <a:t>ă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）</a:t>
            </a:r>
            <a:r>
              <a:rPr lang="zh-CN" altLang="zh-CN" sz="2800" dirty="0"/>
              <a:t>兼聲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本义：</a:t>
            </a:r>
            <a:r>
              <a:rPr lang="zh-CN" altLang="en-US" sz="2800" dirty="0"/>
              <a:t>堂屋的</a:t>
            </a:r>
            <a:r>
              <a:rPr lang="zh-CN" altLang="en-US" sz="2800" dirty="0" smtClean="0"/>
              <a:t>侧边。</a:t>
            </a:r>
            <a:endParaRPr lang="en-US" altLang="zh-CN" sz="2800" dirty="0" smtClean="0"/>
          </a:p>
          <a:p>
            <a:r>
              <a:rPr lang="zh-CN" altLang="en-US" sz="2800" dirty="0"/>
              <a:t>引申义：</a:t>
            </a:r>
            <a:r>
              <a:rPr lang="zh-CN" altLang="en-US" sz="2800" dirty="0" smtClean="0"/>
              <a:t>正直；不贪墨，廉洁。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2162200" cy="1143000"/>
          </a:xfrm>
        </p:spPr>
        <p:txBody>
          <a:bodyPr/>
          <a:lstStyle/>
          <a:p>
            <a:r>
              <a:rPr lang="zh-CN" altLang="en-US" sz="5400" dirty="0" smtClean="0"/>
              <a:t>“廉”</a:t>
            </a:r>
            <a:endParaRPr lang="zh-CN" altLang="en-US" sz="5400" dirty="0"/>
          </a:p>
        </p:txBody>
      </p:sp>
      <p:pic>
        <p:nvPicPr>
          <p:cNvPr id="4098" name="Picture 2" descr="G:\360data\重要数据\桌面\党支部会\廉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14"/>
          <a:stretch/>
        </p:blipFill>
        <p:spPr bwMode="auto">
          <a:xfrm>
            <a:off x="6372200" y="230876"/>
            <a:ext cx="2160240" cy="216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52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管子曰：四维：一曰礼</a:t>
            </a:r>
            <a:r>
              <a:rPr lang="en-US" altLang="zh-CN" sz="2800" dirty="0"/>
              <a:t>,</a:t>
            </a:r>
            <a:r>
              <a:rPr lang="zh-CN" altLang="en-US" sz="2800" dirty="0"/>
              <a:t>二曰义</a:t>
            </a:r>
            <a:r>
              <a:rPr lang="en-US" altLang="zh-CN" sz="2800" dirty="0"/>
              <a:t>,</a:t>
            </a:r>
            <a:r>
              <a:rPr lang="zh-CN" altLang="en-US" sz="2800" dirty="0"/>
              <a:t>三曰廉</a:t>
            </a:r>
            <a:r>
              <a:rPr lang="en-US" altLang="zh-CN" sz="2800" dirty="0"/>
              <a:t>,</a:t>
            </a:r>
            <a:r>
              <a:rPr lang="zh-CN" altLang="en-US" sz="2800" dirty="0"/>
              <a:t>四曰耻</a:t>
            </a:r>
            <a:r>
              <a:rPr lang="en-US" altLang="zh-CN" sz="2800" dirty="0"/>
              <a:t>.</a:t>
            </a:r>
            <a:r>
              <a:rPr lang="zh-CN" altLang="en-US" sz="2800" dirty="0"/>
              <a:t>四维不张</a:t>
            </a:r>
            <a:r>
              <a:rPr lang="en-US" altLang="zh-CN" sz="2800" dirty="0"/>
              <a:t>,</a:t>
            </a:r>
            <a:r>
              <a:rPr lang="zh-CN" altLang="en-US" sz="2800" dirty="0"/>
              <a:t>国乃</a:t>
            </a:r>
            <a:r>
              <a:rPr lang="zh-CN" altLang="en-US" sz="2800" dirty="0" smtClean="0"/>
              <a:t>灭亡。</a:t>
            </a:r>
            <a:r>
              <a:rPr lang="en-US" altLang="zh-CN" sz="2800" dirty="0" smtClean="0"/>
              <a:t>                     ——《</a:t>
            </a:r>
            <a:r>
              <a:rPr lang="zh-CN" altLang="en-US" sz="2800" dirty="0" smtClean="0"/>
              <a:t>管子</a:t>
            </a:r>
            <a:r>
              <a:rPr lang="en-US" altLang="zh-CN" sz="2800" dirty="0" smtClean="0"/>
              <a:t>》</a:t>
            </a:r>
          </a:p>
          <a:p>
            <a:r>
              <a:rPr lang="zh-CN" altLang="en-US" sz="2800" dirty="0"/>
              <a:t>唯廉可以服殊</a:t>
            </a:r>
            <a:r>
              <a:rPr lang="zh-CN" altLang="en-US" sz="2800" dirty="0" smtClean="0"/>
              <a:t>俗。 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              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——</a:t>
            </a:r>
            <a:r>
              <a:rPr lang="zh-CN" altLang="en-US" sz="2800" dirty="0"/>
              <a:t>苏</a:t>
            </a:r>
            <a:r>
              <a:rPr lang="zh-CN" altLang="en-US" sz="2800" dirty="0" smtClean="0"/>
              <a:t>辙</a:t>
            </a:r>
            <a:r>
              <a:rPr lang="en-US" altLang="zh-CN" sz="2800" dirty="0" smtClean="0"/>
              <a:t>《</a:t>
            </a:r>
            <a:r>
              <a:rPr lang="zh-CN" altLang="en-US" sz="2800" dirty="0"/>
              <a:t>胡田知诚州刑浩知钦州</a:t>
            </a:r>
            <a:r>
              <a:rPr lang="en-US" altLang="zh-CN" sz="2800" dirty="0" smtClean="0"/>
              <a:t>》</a:t>
            </a:r>
          </a:p>
          <a:p>
            <a:r>
              <a:rPr lang="zh-CN" altLang="en-US" sz="2800" dirty="0"/>
              <a:t>夫廉也者</a:t>
            </a:r>
            <a:r>
              <a:rPr lang="en-US" altLang="zh-CN" sz="2800" dirty="0"/>
              <a:t>, </a:t>
            </a:r>
            <a:r>
              <a:rPr lang="zh-CN" altLang="en-US" sz="2800" dirty="0"/>
              <a:t>约众理而统同之也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                             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王文禄</a:t>
            </a:r>
            <a:r>
              <a:rPr lang="en-US" altLang="zh-CN" sz="2800" dirty="0"/>
              <a:t>: 《</a:t>
            </a:r>
            <a:r>
              <a:rPr lang="zh-CN" altLang="en-US" sz="2800" dirty="0"/>
              <a:t>廉</a:t>
            </a:r>
            <a:r>
              <a:rPr lang="zh-CN" altLang="en-US" sz="2800" dirty="0" smtClean="0"/>
              <a:t>矩</a:t>
            </a:r>
            <a:r>
              <a:rPr lang="en-US" altLang="zh-CN" sz="2800" dirty="0" smtClean="0"/>
              <a:t>·</a:t>
            </a:r>
            <a:r>
              <a:rPr lang="zh-CN" altLang="en-US" sz="2800" dirty="0" smtClean="0"/>
              <a:t>廉</a:t>
            </a:r>
            <a:r>
              <a:rPr lang="zh-CN" altLang="en-US" sz="2800" dirty="0"/>
              <a:t>理大统章</a:t>
            </a:r>
            <a:r>
              <a:rPr lang="en-US" altLang="zh-CN" sz="2800" dirty="0"/>
              <a:t>》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2162200" cy="1143000"/>
          </a:xfrm>
        </p:spPr>
        <p:txBody>
          <a:bodyPr/>
          <a:lstStyle/>
          <a:p>
            <a:r>
              <a:rPr lang="zh-CN" altLang="en-US" sz="5400" dirty="0" smtClean="0"/>
              <a:t>“廉”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1718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zh-CN" sz="2800" b="1" dirty="0"/>
              <a:t>纪：</a:t>
            </a:r>
            <a:r>
              <a:rPr lang="zh-CN" altLang="zh-CN" sz="2800" dirty="0" smtClean="0"/>
              <a:t>絲</a:t>
            </a:r>
            <a:r>
              <a:rPr lang="zh-CN" altLang="en-US" sz="2800" dirty="0" smtClean="0"/>
              <a:t>别</a:t>
            </a:r>
            <a:r>
              <a:rPr lang="zh-CN" altLang="zh-CN" sz="2800" dirty="0" smtClean="0"/>
              <a:t>也</a:t>
            </a:r>
            <a:r>
              <a:rPr lang="zh-CN" altLang="zh-CN" sz="2800" dirty="0"/>
              <a:t>。从</a:t>
            </a:r>
            <a:r>
              <a:rPr lang="zh-CN" altLang="zh-CN" sz="2800" dirty="0" smtClean="0"/>
              <a:t>糸</a:t>
            </a:r>
            <a:r>
              <a:rPr lang="zh-CN" altLang="en-US" sz="2800" dirty="0" smtClean="0"/>
              <a:t>（</a:t>
            </a:r>
            <a:r>
              <a:rPr lang="en-US" altLang="zh-CN" sz="2800" dirty="0"/>
              <a:t>m</a:t>
            </a:r>
            <a:r>
              <a:rPr lang="zh-CN" altLang="zh-CN" sz="2800" dirty="0"/>
              <a:t>ì</a:t>
            </a:r>
            <a:r>
              <a:rPr lang="zh-CN" altLang="en-US" sz="2800" dirty="0" smtClean="0"/>
              <a:t>）</a:t>
            </a:r>
            <a:r>
              <a:rPr lang="zh-CN" altLang="zh-CN" sz="2800" dirty="0" smtClean="0"/>
              <a:t>己</a:t>
            </a:r>
            <a:r>
              <a:rPr lang="zh-CN" altLang="zh-CN" sz="2800" dirty="0"/>
              <a:t>聲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本义：</a:t>
            </a:r>
            <a:r>
              <a:rPr lang="zh-CN" altLang="zh-CN" sz="2800" dirty="0"/>
              <a:t>缫蚕丝有条不紊</a:t>
            </a:r>
            <a:endParaRPr lang="en-US" altLang="zh-CN" sz="2800" dirty="0" smtClean="0"/>
          </a:p>
          <a:p>
            <a:r>
              <a:rPr lang="zh-CN" altLang="en-US" sz="2800" dirty="0" smtClean="0"/>
              <a:t>引申义：法度，规则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2162200" cy="1143000"/>
          </a:xfrm>
        </p:spPr>
        <p:txBody>
          <a:bodyPr/>
          <a:lstStyle/>
          <a:p>
            <a:r>
              <a:rPr lang="zh-CN" altLang="en-US" sz="5400" dirty="0" smtClean="0"/>
              <a:t>“纪”</a:t>
            </a:r>
            <a:endParaRPr lang="zh-CN" altLang="en-US" sz="5400" dirty="0"/>
          </a:p>
        </p:txBody>
      </p:sp>
      <p:pic>
        <p:nvPicPr>
          <p:cNvPr id="2050" name="Picture 2" descr="G:\360data\重要数据\桌面\党支部会\纪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06"/>
          <a:stretch/>
        </p:blipFill>
        <p:spPr bwMode="auto">
          <a:xfrm>
            <a:off x="6349320" y="188641"/>
            <a:ext cx="2183119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http://zgjjjc.ccdi.gov.cn/bqml/bqxx/201506/W0201506243786736658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1224136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 descr="http://zgjjjc.ccdi.gov.cn/bqml/bqxx/201506/W02015062437867366580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122413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404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/>
              <a:t>勉勉我王，纲纪</a:t>
            </a:r>
            <a:r>
              <a:rPr lang="zh-CN" altLang="zh-CN" sz="2800" dirty="0" smtClean="0"/>
              <a:t>四方</a:t>
            </a:r>
            <a:r>
              <a:rPr lang="zh-CN" altLang="en-US" sz="2800" dirty="0" smtClean="0"/>
              <a:t>。</a:t>
            </a:r>
            <a:r>
              <a:rPr lang="en-US" altLang="zh-CN" sz="2800" dirty="0" smtClean="0"/>
              <a:t>——《</a:t>
            </a:r>
            <a:r>
              <a:rPr lang="zh-CN" altLang="en-US" sz="2800" dirty="0" smtClean="0"/>
              <a:t>诗经</a:t>
            </a:r>
            <a:r>
              <a:rPr lang="en-US" altLang="zh-CN" sz="2800" dirty="0" smtClean="0"/>
              <a:t>·</a:t>
            </a:r>
            <a:r>
              <a:rPr lang="zh-CN" altLang="en-US" sz="2800" dirty="0" smtClean="0"/>
              <a:t>朴</a:t>
            </a:r>
            <a:r>
              <a:rPr lang="en-US" altLang="zh-CN" sz="2800" dirty="0" smtClean="0"/>
              <a:t>》</a:t>
            </a:r>
          </a:p>
          <a:p>
            <a:endParaRPr lang="en-US" altLang="zh-CN" sz="2800" dirty="0"/>
          </a:p>
          <a:p>
            <a:r>
              <a:rPr lang="zh-CN" altLang="zh-CN" sz="2800" dirty="0"/>
              <a:t>纪散而众乱</a:t>
            </a:r>
            <a:r>
              <a:rPr lang="zh-CN" altLang="zh-CN" sz="2800" dirty="0" smtClean="0"/>
              <a:t>。</a:t>
            </a:r>
            <a:r>
              <a:rPr lang="en-US" altLang="zh-CN" sz="2800" dirty="0" smtClean="0"/>
              <a:t>——</a:t>
            </a:r>
            <a:r>
              <a:rPr lang="zh-CN" altLang="zh-CN" sz="2800" dirty="0"/>
              <a:t>《礼记·礼器》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2162200" cy="1143000"/>
          </a:xfrm>
        </p:spPr>
        <p:txBody>
          <a:bodyPr/>
          <a:lstStyle/>
          <a:p>
            <a:r>
              <a:rPr lang="zh-CN" altLang="en-US" sz="5400" dirty="0" smtClean="0"/>
              <a:t>“纪”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410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极目远眺">
  <a:themeElements>
    <a:clrScheme name="极目远眺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极目远眺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极目远眺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120</TotalTime>
  <Words>525</Words>
  <Application>Microsoft Office PowerPoint</Application>
  <PresentationFormat>全屏显示(4:3)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极目远眺</vt:lpstr>
      <vt:lpstr>说古谈今话党风廉政建设</vt:lpstr>
      <vt:lpstr>目录</vt:lpstr>
      <vt:lpstr>“规”</vt:lpstr>
      <vt:lpstr>“规”“矩”</vt:lpstr>
      <vt:lpstr>“规”“矩”</vt:lpstr>
      <vt:lpstr>“廉”</vt:lpstr>
      <vt:lpstr>“廉”</vt:lpstr>
      <vt:lpstr>“纪”</vt:lpstr>
      <vt:lpstr>“纪”</vt:lpstr>
      <vt:lpstr>“律”</vt:lpstr>
      <vt:lpstr>“律”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说古谈今话党风廉政建设</dc:title>
  <cp:lastModifiedBy>QHFZ</cp:lastModifiedBy>
  <cp:revision>15</cp:revision>
  <dcterms:created xsi:type="dcterms:W3CDTF">2015-11-18T11:41:31Z</dcterms:created>
  <dcterms:modified xsi:type="dcterms:W3CDTF">2015-11-19T07:09:56Z</dcterms:modified>
</cp:coreProperties>
</file>